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94" name="Shape 194"/>
          <p:cNvSpPr/>
          <p:nvPr>
            <p:ph type="sldImg"/>
          </p:nvPr>
        </p:nvSpPr>
        <p:spPr>
          <a:xfrm>
            <a:off x="1143000" y="685800"/>
            <a:ext cx="4572000" cy="3429000"/>
          </a:xfrm>
          <a:prstGeom prst="rect">
            <a:avLst/>
          </a:prstGeom>
        </p:spPr>
        <p:txBody>
          <a:bodyPr/>
          <a:lstStyle/>
          <a:p>
            <a:pPr/>
          </a:p>
        </p:txBody>
      </p:sp>
      <p:sp>
        <p:nvSpPr>
          <p:cNvPr id="195" name="Shape 195"/>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a:r>
              <a:t>OK. We are leaving the story about the growth rate of the economy and information suspended, and will in this module discuss another famous relationship: between national levels of urbanization and real income per capita.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0" name="Shape 430"/>
          <p:cNvSpPr/>
          <p:nvPr>
            <p:ph type="sldImg"/>
          </p:nvPr>
        </p:nvSpPr>
        <p:spPr>
          <a:prstGeom prst="rect">
            <a:avLst/>
          </a:prstGeom>
        </p:spPr>
        <p:txBody>
          <a:bodyPr/>
          <a:lstStyle/>
          <a:p>
            <a:pPr/>
          </a:p>
        </p:txBody>
      </p:sp>
      <p:sp>
        <p:nvSpPr>
          <p:cNvPr id="431" name="Shape 431"/>
          <p:cNvSpPr/>
          <p:nvPr>
            <p:ph type="body" sz="quarter" idx="1"/>
          </p:nvPr>
        </p:nvSpPr>
        <p:spPr>
          <a:prstGeom prst="rect">
            <a:avLst/>
          </a:prstGeom>
        </p:spPr>
        <p:txBody>
          <a:bodyPr/>
          <a:lstStyle/>
          <a:p>
            <a:pPr/>
            <a:r>
              <a:t>We can use these expressions to actually fit the trajectories, shown here. The model predicts that sorting dominates the middle part of the curves and we can obtain a linear relation, but at both low and very high urbanization the lines must deviate, because there can be endogenous growth (without additional urbanization), as we know in highly urbanized nations: it is just (much) slower. The fastest rates of GDP growth/capita, as a consequence, are obtained around 50% urbanization rate.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a:p>
        </p:txBody>
      </p:sp>
      <p:sp>
        <p:nvSpPr>
          <p:cNvPr id="451" name="Shape 451"/>
          <p:cNvSpPr/>
          <p:nvPr>
            <p:ph type="body" sz="quarter" idx="1"/>
          </p:nvPr>
        </p:nvSpPr>
        <p:spPr>
          <a:prstGeom prst="rect">
            <a:avLst/>
          </a:prstGeom>
        </p:spPr>
        <p:txBody>
          <a:bodyPr/>
          <a:lstStyle/>
          <a:p>
            <a:pPr/>
            <a:r>
              <a:t>This can also be used to see how well a nation is doing with its urbanization. Here is an example for Portugal, with some context. You can see that its growth relative to urbanization rate is much higher than the average (black line) but that it is still not very rich, in part because it is not very urbanized.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0" name="Shape 480"/>
          <p:cNvSpPr/>
          <p:nvPr>
            <p:ph type="sldImg"/>
          </p:nvPr>
        </p:nvSpPr>
        <p:spPr>
          <a:prstGeom prst="rect">
            <a:avLst/>
          </a:prstGeom>
        </p:spPr>
        <p:txBody>
          <a:bodyPr/>
          <a:lstStyle/>
          <a:p>
            <a:pPr/>
          </a:p>
        </p:txBody>
      </p:sp>
      <p:sp>
        <p:nvSpPr>
          <p:cNvPr id="481" name="Shape 481"/>
          <p:cNvSpPr/>
          <p:nvPr>
            <p:ph type="body" sz="quarter" idx="1"/>
          </p:nvPr>
        </p:nvSpPr>
        <p:spPr>
          <a:prstGeom prst="rect">
            <a:avLst/>
          </a:prstGeom>
        </p:spPr>
        <p:txBody>
          <a:bodyPr/>
          <a:lstStyle/>
          <a:p>
            <a:pPr/>
            <a:r>
              <a:t>Here is a direct comparison to the US. Portugal urbanized later but it is doing better for the same levels of urbanization.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3" name="Shape 493"/>
          <p:cNvSpPr/>
          <p:nvPr>
            <p:ph type="sldImg"/>
          </p:nvPr>
        </p:nvSpPr>
        <p:spPr>
          <a:prstGeom prst="rect">
            <a:avLst/>
          </a:prstGeom>
        </p:spPr>
        <p:txBody>
          <a:bodyPr/>
          <a:lstStyle/>
          <a:p>
            <a:pPr/>
          </a:p>
        </p:txBody>
      </p:sp>
      <p:sp>
        <p:nvSpPr>
          <p:cNvPr id="494" name="Shape 494"/>
          <p:cNvSpPr/>
          <p:nvPr>
            <p:ph type="body" sz="quarter" idx="1"/>
          </p:nvPr>
        </p:nvSpPr>
        <p:spPr>
          <a:prstGeom prst="rect">
            <a:avLst/>
          </a:prstGeom>
        </p:spPr>
        <p:txBody>
          <a:bodyPr/>
          <a:lstStyle/>
          <a:p>
            <a:pPr/>
            <a:r>
              <a:t>And here is a comparison to two economic “miracle nations”: South Korea and Finland. Portugal is doing better for the same levels of urbanization too, but is much less urbanized. Note how those two nations did not achieve their high levels of wealth without correspondingly high levels of urbanization, and how urbanization in South Korea lagged in terms of income until recently.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9" name="Shape 499"/>
          <p:cNvSpPr/>
          <p:nvPr>
            <p:ph type="sldImg"/>
          </p:nvPr>
        </p:nvSpPr>
        <p:spPr>
          <a:prstGeom prst="rect">
            <a:avLst/>
          </a:prstGeom>
        </p:spPr>
        <p:txBody>
          <a:bodyPr/>
          <a:lstStyle/>
          <a:p>
            <a:pPr/>
          </a:p>
        </p:txBody>
      </p:sp>
      <p:sp>
        <p:nvSpPr>
          <p:cNvPr id="500" name="Shape 500"/>
          <p:cNvSpPr/>
          <p:nvPr>
            <p:ph type="body" sz="quarter" idx="1"/>
          </p:nvPr>
        </p:nvSpPr>
        <p:spPr>
          <a:prstGeom prst="rect">
            <a:avLst/>
          </a:prstGeom>
        </p:spPr>
        <p:txBody>
          <a:bodyPr/>
          <a:lstStyle/>
          <a:p>
            <a:pPr/>
            <a:r>
              <a:t>I made a similar argument for PR China. Again, doing well with its levels of urbanization relative to the mean, but not very urbanized yet…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Shape 509"/>
          <p:cNvSpPr/>
          <p:nvPr>
            <p:ph type="sldImg"/>
          </p:nvPr>
        </p:nvSpPr>
        <p:spPr>
          <a:prstGeom prst="rect">
            <a:avLst/>
          </a:prstGeom>
        </p:spPr>
        <p:txBody>
          <a:bodyPr/>
          <a:lstStyle/>
          <a:p>
            <a:pPr/>
          </a:p>
        </p:txBody>
      </p:sp>
      <p:sp>
        <p:nvSpPr>
          <p:cNvPr id="510" name="Shape 510"/>
          <p:cNvSpPr/>
          <p:nvPr>
            <p:ph type="body" sz="quarter" idx="1"/>
          </p:nvPr>
        </p:nvSpPr>
        <p:spPr>
          <a:prstGeom prst="rect">
            <a:avLst/>
          </a:prstGeom>
        </p:spPr>
        <p:txBody>
          <a:bodyPr/>
          <a:lstStyle/>
          <a:p>
            <a:pPr/>
            <a:r>
              <a:t>Here is a comparison to a few relevant nations. The question, from this perspective, is how well will China do with its next 20% of urbanization? This is indicated by the hypothetical arrows. Note how this reframes the problem of national development from (more abstract) national accounts to the quality and extent of urbanization in each nation, and can in principle be studied more locally.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Shape 513"/>
          <p:cNvSpPr/>
          <p:nvPr>
            <p:ph type="sldImg"/>
          </p:nvPr>
        </p:nvSpPr>
        <p:spPr>
          <a:prstGeom prst="rect">
            <a:avLst/>
          </a:prstGeom>
        </p:spPr>
        <p:txBody>
          <a:bodyPr/>
          <a:lstStyle/>
          <a:p>
            <a:pPr/>
          </a:p>
        </p:txBody>
      </p:sp>
      <p:sp>
        <p:nvSpPr>
          <p:cNvPr id="514" name="Shape 514"/>
          <p:cNvSpPr/>
          <p:nvPr>
            <p:ph type="body" sz="quarter" idx="1"/>
          </p:nvPr>
        </p:nvSpPr>
        <p:spPr>
          <a:prstGeom prst="rect">
            <a:avLst/>
          </a:prstGeom>
        </p:spPr>
        <p:txBody>
          <a:bodyPr/>
          <a:lstStyle/>
          <a:p>
            <a:pPr/>
            <a:r>
              <a:t>Ok - so the sorting effect of cities, taking people from low income to higher income environments leads to aggregate fast economic growth. This does not mean that people live better, what we did was just math, though I think it is interesting.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0" name="Shape 520"/>
          <p:cNvSpPr/>
          <p:nvPr>
            <p:ph type="sldImg"/>
          </p:nvPr>
        </p:nvSpPr>
        <p:spPr>
          <a:prstGeom prst="rect">
            <a:avLst/>
          </a:prstGeom>
        </p:spPr>
        <p:txBody>
          <a:bodyPr/>
          <a:lstStyle/>
          <a:p>
            <a:pPr/>
          </a:p>
        </p:txBody>
      </p:sp>
      <p:sp>
        <p:nvSpPr>
          <p:cNvPr id="521" name="Shape 521"/>
          <p:cNvSpPr/>
          <p:nvPr>
            <p:ph type="body" sz="quarter" idx="1"/>
          </p:nvPr>
        </p:nvSpPr>
        <p:spPr>
          <a:prstGeom prst="rect">
            <a:avLst/>
          </a:prstGeom>
        </p:spPr>
        <p:txBody>
          <a:bodyPr/>
          <a:lstStyle/>
          <a:p>
            <a:pPr/>
            <a:r>
              <a:t>But I want to emphasize that GDP/capita is just one of many measures that are connected to urbanization. Here is what happened in Britain (which lagged, as we saw) after it urbanized in terms of a bunch of other indicators of development. The vertical lines show 50% urbanization rate (more or less), which as you can see was also the time they started creating some of this data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5" name="Shape 535"/>
          <p:cNvSpPr/>
          <p:nvPr>
            <p:ph type="sldImg"/>
          </p:nvPr>
        </p:nvSpPr>
        <p:spPr>
          <a:prstGeom prst="rect">
            <a:avLst/>
          </a:prstGeom>
        </p:spPr>
        <p:txBody>
          <a:bodyPr/>
          <a:lstStyle/>
          <a:p>
            <a:pPr/>
          </a:p>
        </p:txBody>
      </p:sp>
      <p:sp>
        <p:nvSpPr>
          <p:cNvPr id="536" name="Shape 536"/>
          <p:cNvSpPr/>
          <p:nvPr>
            <p:ph type="body" sz="quarter" idx="1"/>
          </p:nvPr>
        </p:nvSpPr>
        <p:spPr>
          <a:prstGeom prst="rect">
            <a:avLst/>
          </a:prstGeom>
        </p:spPr>
        <p:txBody>
          <a:bodyPr/>
          <a:lstStyle/>
          <a:p>
            <a:pPr/>
            <a:r>
              <a:t>And here is another picture, from UN-Habitat, showing that the human development index is higher in almost every large city compared to their nation. This measures the product of real income, education and life expectancy.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Recall …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Shape 227"/>
          <p:cNvSpPr/>
          <p:nvPr>
            <p:ph type="sldImg"/>
          </p:nvPr>
        </p:nvSpPr>
        <p:spPr>
          <a:prstGeom prst="rect">
            <a:avLst/>
          </a:prstGeom>
        </p:spPr>
        <p:txBody>
          <a:bodyPr/>
          <a:lstStyle/>
          <a:p>
            <a:pPr/>
          </a:p>
        </p:txBody>
      </p:sp>
      <p:sp>
        <p:nvSpPr>
          <p:cNvPr id="228" name="Shape 228"/>
          <p:cNvSpPr/>
          <p:nvPr>
            <p:ph type="body" sz="quarter" idx="1"/>
          </p:nvPr>
        </p:nvSpPr>
        <p:spPr>
          <a:prstGeom prst="rect">
            <a:avLst/>
          </a:prstGeom>
        </p:spPr>
        <p:txBody>
          <a:bodyPr/>
          <a:lstStyle/>
          <a:p>
            <a:pPr/>
            <a:r>
              <a:t>When taken on the aggregate of nations we can also divide the growth rate interns of structural contributions (how people live and connect to each other), and what they know. We know that these two things are connected in cities, but here, motivated by Bob Lucas’ remark we are going to ask what happens as a nation urbanizes and a greater faction of people live in cities, as opposed from rural subsistence. (The existence of cities transforms rural areas in urbanized societies).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Ok, so here is the data. These two plots are essentially the same, the left from the World Bank “world development indicators” database (goes back to 1960 in most nations), and the left from Our World in Data, which adds a few other sources. The result is rough, but on average quite compelling: each 1% of urbanization leads to 4-5% growth in real GDP per capita. Amazing, no? This goes from zero urbanization at $235/ year (extreme poverty) to ~$50K year per capita in modern rich economies. No time, no technology, just urbanization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5" name="Shape 275"/>
          <p:cNvSpPr/>
          <p:nvPr>
            <p:ph type="sldImg"/>
          </p:nvPr>
        </p:nvSpPr>
        <p:spPr>
          <a:prstGeom prst="rect">
            <a:avLst/>
          </a:prstGeom>
        </p:spPr>
        <p:txBody>
          <a:bodyPr/>
          <a:lstStyle/>
          <a:p>
            <a:pPr/>
          </a:p>
        </p:txBody>
      </p:sp>
      <p:sp>
        <p:nvSpPr>
          <p:cNvPr id="276" name="Shape 276"/>
          <p:cNvSpPr/>
          <p:nvPr>
            <p:ph type="body" sz="quarter" idx="1"/>
          </p:nvPr>
        </p:nvSpPr>
        <p:spPr>
          <a:prstGeom prst="rect">
            <a:avLst/>
          </a:prstGeom>
        </p:spPr>
        <p:txBody>
          <a:bodyPr/>
          <a:lstStyle/>
          <a:p>
            <a:pPr/>
            <a:r>
              <a:t>This is observed (roughly) cross sectionally for a given year, as shown here.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9" name="Shape 309"/>
          <p:cNvSpPr/>
          <p:nvPr>
            <p:ph type="sldImg"/>
          </p:nvPr>
        </p:nvSpPr>
        <p:spPr>
          <a:prstGeom prst="rect">
            <a:avLst/>
          </a:prstGeom>
        </p:spPr>
        <p:txBody>
          <a:bodyPr/>
          <a:lstStyle/>
          <a:p>
            <a:pPr/>
          </a:p>
        </p:txBody>
      </p:sp>
      <p:sp>
        <p:nvSpPr>
          <p:cNvPr id="310" name="Shape 310"/>
          <p:cNvSpPr/>
          <p:nvPr>
            <p:ph type="body" sz="quarter" idx="1"/>
          </p:nvPr>
        </p:nvSpPr>
        <p:spPr>
          <a:prstGeom prst="rect">
            <a:avLst/>
          </a:prstGeom>
        </p:spPr>
        <p:txBody>
          <a:bodyPr/>
          <a:lstStyle/>
          <a:p>
            <a:pPr/>
            <a:r>
              <a:t>And, for individual national trajectories over time. Note that some of these are jumpy (UK, Japan) while others quite steady, following the lines more or less. Also note that the rate of growth w urbanization varies a bit. It is even more spectacular for Korea and China than it was say for the US. The UK was the first nation to urbanize, and living conditions were dismal for a while.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r>
              <a:t>OK, how do we build a bit of theory to explain these findings? First, we need to get rid of time and exchange it for the urbanization rate.  The key is to recognize that the log income is the integral of the growth rate, i.e. the average growth rate times the time period. This is one of the reasons why its a reasonably stable variable, it is an integral of a stochastic quantity (obeying a central limit theorem).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Shape 364"/>
          <p:cNvSpPr/>
          <p:nvPr>
            <p:ph type="sldImg"/>
          </p:nvPr>
        </p:nvSpPr>
        <p:spPr>
          <a:prstGeom prst="rect">
            <a:avLst/>
          </a:prstGeom>
        </p:spPr>
        <p:txBody>
          <a:bodyPr/>
          <a:lstStyle/>
          <a:p>
            <a:pPr/>
          </a:p>
        </p:txBody>
      </p:sp>
      <p:sp>
        <p:nvSpPr>
          <p:cNvPr id="365" name="Shape 365"/>
          <p:cNvSpPr/>
          <p:nvPr>
            <p:ph type="body" sz="quarter" idx="1"/>
          </p:nvPr>
        </p:nvSpPr>
        <p:spPr>
          <a:prstGeom prst="rect">
            <a:avLst/>
          </a:prstGeom>
        </p:spPr>
        <p:txBody>
          <a:bodyPr/>
          <a:lstStyle/>
          <a:p>
            <a:pPr/>
            <a:r>
              <a:t>Ok, when we look at the trajectories of the urbanization rate versus time, for different nations, we see something like the above set of pictures. All curves are well described by logistic curves (this is because u cannot exceed 1, it must “saturate”), but the speeds of urbanization are very different. Spain was very slow, South Korea extremely fast.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r>
              <a:t>We can now compute the Log income versus urbanization, by considering a rate of population sorting into cities, first term, to the growth rate of income in both cities and rural areas.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9"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50"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51"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52"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59"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60"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6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68"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Light"/>
                <a:ea typeface="Helvetica Light"/>
                <a:cs typeface="Helvetica Light"/>
                <a:sym typeface="Helvetica Light"/>
              </a:defRPr>
            </a:lvl1pPr>
          </a:lstStyle>
          <a:p>
            <a:pPr/>
            <a:r>
              <a:t>Title Text</a:t>
            </a:r>
          </a:p>
        </p:txBody>
      </p:sp>
      <p:sp>
        <p:nvSpPr>
          <p:cNvPr id="169" name="Body Level One…"/>
          <p:cNvSpPr txBox="1"/>
          <p:nvPr>
            <p:ph type="body" sz="quarter" idx="1"/>
          </p:nvPr>
        </p:nvSpPr>
        <p:spPr>
          <a:xfrm>
            <a:off x="4833937" y="7072312"/>
            <a:ext cx="14716126" cy="1589485"/>
          </a:xfrm>
          <a:prstGeom prst="rect">
            <a:avLst/>
          </a:prstGeom>
        </p:spPr>
        <p:txBody>
          <a:bodyPr lIns="71437" tIns="71437" rIns="71437" bIns="71437"/>
          <a:lstStyle>
            <a:lvl1pPr marL="0" indent="0" algn="ctr" defTabSz="821531">
              <a:lnSpc>
                <a:spcPct val="100000"/>
              </a:lnSpc>
              <a:spcBef>
                <a:spcPts val="0"/>
              </a:spcBef>
              <a:buSzTx/>
              <a:buNone/>
              <a:defRPr sz="4400">
                <a:latin typeface="Helvetica Light"/>
                <a:ea typeface="Helvetica Light"/>
                <a:cs typeface="Helvetica Light"/>
                <a:sym typeface="Helvetica Light"/>
              </a:defRPr>
            </a:lvl1pPr>
            <a:lvl2pPr marL="0" indent="228600" algn="ctr" defTabSz="821531">
              <a:lnSpc>
                <a:spcPct val="100000"/>
              </a:lnSpc>
              <a:spcBef>
                <a:spcPts val="0"/>
              </a:spcBef>
              <a:buSzTx/>
              <a:buNone/>
              <a:defRPr sz="4400">
                <a:latin typeface="Helvetica Light"/>
                <a:ea typeface="Helvetica Light"/>
                <a:cs typeface="Helvetica Light"/>
                <a:sym typeface="Helvetica Light"/>
              </a:defRPr>
            </a:lvl2pPr>
            <a:lvl3pPr marL="0" indent="457200" algn="ctr" defTabSz="821531">
              <a:lnSpc>
                <a:spcPct val="100000"/>
              </a:lnSpc>
              <a:spcBef>
                <a:spcPts val="0"/>
              </a:spcBef>
              <a:buSzTx/>
              <a:buNone/>
              <a:defRPr sz="4400">
                <a:latin typeface="Helvetica Light"/>
                <a:ea typeface="Helvetica Light"/>
                <a:cs typeface="Helvetica Light"/>
                <a:sym typeface="Helvetica Light"/>
              </a:defRPr>
            </a:lvl3pPr>
            <a:lvl4pPr marL="0" indent="685800" algn="ctr" defTabSz="821531">
              <a:lnSpc>
                <a:spcPct val="100000"/>
              </a:lnSpc>
              <a:spcBef>
                <a:spcPts val="0"/>
              </a:spcBef>
              <a:buSzTx/>
              <a:buNone/>
              <a:defRPr sz="4400">
                <a:latin typeface="Helvetica Light"/>
                <a:ea typeface="Helvetica Light"/>
                <a:cs typeface="Helvetica Light"/>
                <a:sym typeface="Helvetica Light"/>
              </a:defRPr>
            </a:lvl4pPr>
            <a:lvl5pPr marL="0" indent="914400" algn="ctr" defTabSz="821531">
              <a:lnSpc>
                <a:spcPct val="100000"/>
              </a:lnSpc>
              <a:spcBef>
                <a:spcPts val="0"/>
              </a:spcBef>
              <a:buSzTx/>
              <a:buNone/>
              <a:defRPr sz="4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70" name="Slide Number"/>
          <p:cNvSpPr txBox="1"/>
          <p:nvPr>
            <p:ph type="sldNum" sz="quarter" idx="2"/>
          </p:nvPr>
        </p:nvSpPr>
        <p:spPr>
          <a:xfrm>
            <a:off x="11935814" y="13010554"/>
            <a:ext cx="494513" cy="511176"/>
          </a:xfrm>
          <a:prstGeom prst="rect">
            <a:avLst/>
          </a:prstGeom>
        </p:spPr>
        <p:txBody>
          <a:bodyPr lIns="71437" tIns="71437" rIns="71437" bIns="71437" anchor="t"/>
          <a:lstStyle>
            <a:lvl1pPr defTabSz="821531">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 Title Only copy 6">
    <p:spTree>
      <p:nvGrpSpPr>
        <p:cNvPr id="1" name=""/>
        <p:cNvGrpSpPr/>
        <p:nvPr/>
      </p:nvGrpSpPr>
      <p:grpSpPr>
        <a:xfrm>
          <a:off x="0" y="0"/>
          <a:ext cx="0" cy="0"/>
          <a:chOff x="0" y="0"/>
          <a:chExt cx="0" cy="0"/>
        </a:xfrm>
      </p:grpSpPr>
      <p:sp>
        <p:nvSpPr>
          <p:cNvPr id="177" name="Title Text"/>
          <p:cNvSpPr txBox="1"/>
          <p:nvPr>
            <p:ph type="title"/>
          </p:nvPr>
        </p:nvSpPr>
        <p:spPr>
          <a:xfrm>
            <a:off x="4423171" y="1214437"/>
            <a:ext cx="15537658" cy="2286001"/>
          </a:xfrm>
          <a:prstGeom prst="rect">
            <a:avLst/>
          </a:prstGeom>
        </p:spPr>
        <p:txBody>
          <a:bodyPr lIns="53578" tIns="53578" rIns="53578" bIns="53578" anchor="ctr">
            <a:noAutofit/>
          </a:bodyPr>
          <a:lstStyle>
            <a:lvl1pPr algn="ctr" defTabSz="1821656">
              <a:lnSpc>
                <a:spcPct val="100000"/>
              </a:lnSpc>
              <a:defRPr b="0" spc="0" sz="8600">
                <a:uFill>
                  <a:solidFill>
                    <a:srgbClr val="000000"/>
                  </a:solidFill>
                </a:uFill>
                <a:latin typeface="Times Roman"/>
                <a:ea typeface="Times Roman"/>
                <a:cs typeface="Times Roman"/>
                <a:sym typeface="Times Roman"/>
              </a:defRPr>
            </a:lvl1pPr>
          </a:lstStyle>
          <a:p>
            <a:pPr/>
            <a:r>
              <a:t>Title Text</a:t>
            </a:r>
          </a:p>
        </p:txBody>
      </p:sp>
      <p:sp>
        <p:nvSpPr>
          <p:cNvPr id="178" name="Slide Number"/>
          <p:cNvSpPr txBox="1"/>
          <p:nvPr>
            <p:ph type="sldNum" sz="quarter" idx="2"/>
          </p:nvPr>
        </p:nvSpPr>
        <p:spPr>
          <a:xfrm>
            <a:off x="19536171" y="12876609"/>
            <a:ext cx="424658" cy="475457"/>
          </a:xfrm>
          <a:prstGeom prst="rect">
            <a:avLst/>
          </a:prstGeom>
          <a:ln>
            <a:round/>
          </a:ln>
        </p:spPr>
        <p:txBody>
          <a:bodyPr lIns="53578" tIns="53578" rIns="53578" bIns="53578" anchor="t"/>
          <a:lstStyle>
            <a:lvl1pPr algn="r" defTabSz="1821656">
              <a:defRPr sz="2400">
                <a:uFill>
                  <a:solidFill>
                    <a:srgbClr val="000000"/>
                  </a:solidFill>
                </a:uFill>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p:spTree>
      <p:nvGrpSpPr>
        <p:cNvPr id="1" name=""/>
        <p:cNvGrpSpPr/>
        <p:nvPr/>
      </p:nvGrpSpPr>
      <p:grpSpPr>
        <a:xfrm>
          <a:off x="0" y="0"/>
          <a:ext cx="0" cy="0"/>
          <a:chOff x="0" y="0"/>
          <a:chExt cx="0" cy="0"/>
        </a:xfrm>
      </p:grpSpPr>
      <p:sp>
        <p:nvSpPr>
          <p:cNvPr id="185"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186" name="Title Text"/>
          <p:cNvSpPr txBox="1"/>
          <p:nvPr>
            <p:ph type="title"/>
          </p:nvPr>
        </p:nvSpPr>
        <p:spPr>
          <a:xfrm>
            <a:off x="3851671" y="464343"/>
            <a:ext cx="16680658" cy="1964532"/>
          </a:xfrm>
          <a:prstGeom prst="rect">
            <a:avLst/>
          </a:prstGeom>
        </p:spPr>
        <p:txBody>
          <a:bodyPr lIns="71437" tIns="71437" rIns="71437" bIns="71437" anchor="b"/>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87" name="Body Level One…"/>
          <p:cNvSpPr txBox="1"/>
          <p:nvPr>
            <p:ph type="body" idx="1"/>
          </p:nvPr>
        </p:nvSpPr>
        <p:spPr>
          <a:xfrm>
            <a:off x="3851671" y="3268265"/>
            <a:ext cx="16680658" cy="9233298"/>
          </a:xfrm>
          <a:prstGeom prst="rect">
            <a:avLst/>
          </a:prstGeom>
        </p:spPr>
        <p:txBody>
          <a:bodyPr lIns="71437" tIns="71437" rIns="71437" bIns="71437" numCol="2" spcCol="834032"/>
          <a:lstStyle>
            <a:lvl1pPr marL="369276" indent="-369276" defTabSz="821531">
              <a:lnSpc>
                <a:spcPct val="100000"/>
              </a:lnSpc>
              <a:spcBef>
                <a:spcPts val="6700"/>
              </a:spcBef>
              <a:buSzPct val="100000"/>
              <a:defRPr sz="3600">
                <a:solidFill>
                  <a:srgbClr val="747474"/>
                </a:solidFill>
              </a:defRPr>
            </a:lvl1pPr>
            <a:lvl2pPr marL="813776" indent="-369276" defTabSz="821531">
              <a:lnSpc>
                <a:spcPct val="100000"/>
              </a:lnSpc>
              <a:spcBef>
                <a:spcPts val="6700"/>
              </a:spcBef>
              <a:buSzPct val="100000"/>
              <a:defRPr sz="3600">
                <a:solidFill>
                  <a:srgbClr val="747474"/>
                </a:solidFill>
              </a:defRPr>
            </a:lvl2pPr>
            <a:lvl3pPr marL="1258276" indent="-369276" defTabSz="821531">
              <a:lnSpc>
                <a:spcPct val="100000"/>
              </a:lnSpc>
              <a:spcBef>
                <a:spcPts val="6700"/>
              </a:spcBef>
              <a:buSzPct val="100000"/>
              <a:defRPr sz="3600">
                <a:solidFill>
                  <a:srgbClr val="747474"/>
                </a:solidFill>
              </a:defRPr>
            </a:lvl3pPr>
            <a:lvl4pPr marL="1702776" indent="-369276" defTabSz="821531">
              <a:lnSpc>
                <a:spcPct val="100000"/>
              </a:lnSpc>
              <a:spcBef>
                <a:spcPts val="6700"/>
              </a:spcBef>
              <a:buSzPct val="100000"/>
              <a:defRPr sz="3600">
                <a:solidFill>
                  <a:srgbClr val="747474"/>
                </a:solidFill>
              </a:defRPr>
            </a:lvl4pPr>
            <a:lvl5pPr marL="2147276" indent="-369276" defTabSz="821531">
              <a:lnSpc>
                <a:spcPct val="100000"/>
              </a:lnSpc>
              <a:spcBef>
                <a:spcPts val="6700"/>
              </a:spcBef>
              <a:buSzPct val="100000"/>
              <a:defRPr sz="3600">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88" name="Slide Number"/>
          <p:cNvSpPr txBox="1"/>
          <p:nvPr>
            <p:ph type="sldNum" sz="quarter" idx="2"/>
          </p:nvPr>
        </p:nvSpPr>
        <p:spPr>
          <a:xfrm>
            <a:off x="20329146" y="12930187"/>
            <a:ext cx="409779" cy="415875"/>
          </a:xfrm>
          <a:prstGeom prst="rect">
            <a:avLst/>
          </a:prstGeom>
        </p:spPr>
        <p:txBody>
          <a:bodyPr lIns="71437" tIns="71437" rIns="71437" bIns="71437" anchor="t">
            <a:normAutofit fontScale="100000" lnSpcReduction="0"/>
          </a:bodyPr>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6.png"/><Relationship Id="rId5" Type="http://schemas.openxmlformats.org/officeDocument/2006/relationships/image" Target="../media/image27.png"/><Relationship Id="rId6" Type="http://schemas.openxmlformats.org/officeDocument/2006/relationships/image" Target="../media/image2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3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31.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3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3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8.xml"/><Relationship Id="rId3" Type="http://schemas.openxmlformats.org/officeDocument/2006/relationships/image" Target="../media/image3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6.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Luís M. A. Bettencourt 2023"/>
          <p:cNvSpPr txBox="1"/>
          <p:nvPr>
            <p:ph type="body" idx="21"/>
          </p:nvPr>
        </p:nvSpPr>
        <p:spPr>
          <a:xfrm>
            <a:off x="3644770" y="11206079"/>
            <a:ext cx="14710228" cy="1071564"/>
          </a:xfrm>
          <a:prstGeom prst="rect">
            <a:avLst/>
          </a:prstGeom>
          <a:extLst>
            <a:ext uri="{C572A759-6A51-4108-AA02-DFA0A04FC94B}">
              <ma14:wrappingTextBoxFlag xmlns:ma14="http://schemas.microsoft.com/office/mac/drawingml/2011/main" val="1"/>
            </a:ext>
          </a:extLst>
        </p:spPr>
        <p:txBody>
          <a:bodyPr/>
          <a:lstStyle>
            <a:lvl1pPr defTabSz="825500">
              <a:defRPr sz="3000"/>
            </a:lvl1pPr>
          </a:lstStyle>
          <a:p>
            <a:pPr/>
            <a:r>
              <a:t>©Luís M. A. Bettencourt 2023</a:t>
            </a:r>
          </a:p>
        </p:txBody>
      </p:sp>
      <p:sp>
        <p:nvSpPr>
          <p:cNvPr id="198" name="Lecture 16"/>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16</a:t>
            </a:r>
          </a:p>
        </p:txBody>
      </p:sp>
      <p:sp>
        <p:nvSpPr>
          <p:cNvPr id="199" name="Economic Growth, Information and Cities"/>
          <p:cNvSpPr txBox="1"/>
          <p:nvPr>
            <p:ph type="body" sz="quarter" idx="1"/>
          </p:nvPr>
        </p:nvSpPr>
        <p:spPr>
          <a:xfrm>
            <a:off x="3825304" y="5857834"/>
            <a:ext cx="16733392" cy="1071564"/>
          </a:xfrm>
          <a:prstGeom prst="rect">
            <a:avLst/>
          </a:prstGeom>
        </p:spPr>
        <p:txBody>
          <a:bodyPr/>
          <a:lstStyle>
            <a:lvl1pPr algn="ctr" defTabSz="821531">
              <a:defRPr b="0" sz="5200"/>
            </a:lvl1pPr>
          </a:lstStyle>
          <a:p>
            <a:pPr/>
            <a:r>
              <a:t>Economic Growth, Information and Cities</a:t>
            </a:r>
          </a:p>
        </p:txBody>
      </p:sp>
      <p:sp>
        <p:nvSpPr>
          <p:cNvPr id="200" name="16.2 The link between urbanization and economic growth"/>
          <p:cNvSpPr txBox="1"/>
          <p:nvPr/>
        </p:nvSpPr>
        <p:spPr>
          <a:xfrm>
            <a:off x="631808" y="8180181"/>
            <a:ext cx="21166468" cy="627353"/>
          </a:xfrm>
          <a:prstGeom prst="rect">
            <a:avLst/>
          </a:prstGeom>
          <a:ln w="12700">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defTabSz="821531">
              <a:defRPr b="1" sz="3800">
                <a:solidFill>
                  <a:srgbClr val="000000"/>
                </a:solidFill>
              </a:defRPr>
            </a:lvl1pPr>
          </a:lstStyle>
          <a:p>
            <a:pPr/>
            <a:r>
              <a:t>16.2 The link between urbanization and economic growth</a:t>
            </a:r>
          </a:p>
        </p:txBody>
      </p:sp>
      <p:sp>
        <p:nvSpPr>
          <p:cNvPr id="201" name="IUS 9.2"/>
          <p:cNvSpPr txBox="1"/>
          <p:nvPr/>
        </p:nvSpPr>
        <p:spPr>
          <a:xfrm>
            <a:off x="18729582" y="8201301"/>
            <a:ext cx="146192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9.2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Two effects at play"/>
          <p:cNvSpPr txBox="1"/>
          <p:nvPr/>
        </p:nvSpPr>
        <p:spPr>
          <a:xfrm>
            <a:off x="8852966" y="1661201"/>
            <a:ext cx="6678068" cy="10193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200"/>
            </a:lvl1pPr>
          </a:lstStyle>
          <a:p>
            <a:pPr/>
            <a:r>
              <a:t>Two effects at play</a:t>
            </a:r>
          </a:p>
        </p:txBody>
      </p:sp>
      <p:sp>
        <p:nvSpPr>
          <p:cNvPr id="368" name="endogenous growth"/>
          <p:cNvSpPr txBox="1"/>
          <p:nvPr/>
        </p:nvSpPr>
        <p:spPr>
          <a:xfrm>
            <a:off x="15769269" y="3331048"/>
            <a:ext cx="3748279"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endogenous growth</a:t>
            </a:r>
          </a:p>
        </p:txBody>
      </p:sp>
      <p:sp>
        <p:nvSpPr>
          <p:cNvPr id="369" name="selection into more urban environments"/>
          <p:cNvSpPr txBox="1"/>
          <p:nvPr/>
        </p:nvSpPr>
        <p:spPr>
          <a:xfrm>
            <a:off x="2640717" y="3312550"/>
            <a:ext cx="8060856" cy="597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300"/>
            </a:lvl1pPr>
          </a:lstStyle>
          <a:p>
            <a:pPr/>
            <a:r>
              <a:t>selection into more urban environments</a:t>
            </a:r>
          </a:p>
        </p:txBody>
      </p:sp>
      <p:sp>
        <p:nvSpPr>
          <p:cNvPr id="370" name="How about  ?"/>
          <p:cNvSpPr txBox="1"/>
          <p:nvPr/>
        </p:nvSpPr>
        <p:spPr>
          <a:xfrm>
            <a:off x="10214407" y="181939"/>
            <a:ext cx="3955187" cy="106291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600"/>
            </a:pPr>
            <a:r>
              <a:t>How about </a:t>
            </a:r>
            <a14:m>
              <m:oMath>
                <m:sSub>
                  <m:e>
                    <m:r>
                      <a:rPr xmlns:a="http://schemas.openxmlformats.org/drawingml/2006/main" sz="5550" i="1">
                        <a:solidFill>
                          <a:srgbClr val="5E5E5E"/>
                        </a:solidFill>
                        <a:latin typeface="Cambria Math" panose="02040503050406030204" pitchFamily="18" charset="0"/>
                      </a:rPr>
                      <m:t>γ</m:t>
                    </m:r>
                  </m:e>
                  <m:sub>
                    <m:r>
                      <a:rPr xmlns:a="http://schemas.openxmlformats.org/drawingml/2006/main" sz="5550" i="1">
                        <a:solidFill>
                          <a:srgbClr val="5E5E5E"/>
                        </a:solidFill>
                        <a:latin typeface="Cambria Math" panose="02040503050406030204" pitchFamily="18" charset="0"/>
                      </a:rPr>
                      <m:t>y</m:t>
                    </m:r>
                  </m:sub>
                </m:sSub>
              </m:oMath>
            </a14:m>
            <a:r>
              <a:t>?</a:t>
            </a:r>
          </a:p>
        </p:txBody>
      </p:sp>
      <p:sp>
        <p:nvSpPr>
          <p:cNvPr id="371" name="divide the population between urban and rural with rates"/>
          <p:cNvSpPr txBox="1"/>
          <p:nvPr/>
        </p:nvSpPr>
        <p:spPr>
          <a:xfrm>
            <a:off x="248458" y="5448634"/>
            <a:ext cx="787664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divide the population between urban and rural with rates </a:t>
            </a:r>
          </a:p>
        </p:txBody>
      </p:sp>
      <p:sp>
        <p:nvSpPr>
          <p:cNvPr id="372" name="Equation"/>
          <p:cNvSpPr txBox="1"/>
          <p:nvPr/>
        </p:nvSpPr>
        <p:spPr>
          <a:xfrm>
            <a:off x="2114200" y="6264607"/>
            <a:ext cx="4783612" cy="59612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000" i="1">
                          <a:solidFill>
                            <a:srgbClr val="5E5E5E"/>
                          </a:solidFill>
                          <a:latin typeface="Cambria Math" panose="02040503050406030204" pitchFamily="18" charset="0"/>
                        </a:rPr>
                        <m:t>n</m:t>
                      </m:r>
                    </m:e>
                    <m:sub>
                      <m:r>
                        <a:rPr xmlns:a="http://schemas.openxmlformats.org/drawingml/2006/main" sz="5000" i="1">
                          <a:solidFill>
                            <a:srgbClr val="5E5E5E"/>
                          </a:solidFill>
                          <a:latin typeface="Cambria Math" panose="02040503050406030204" pitchFamily="18" charset="0"/>
                        </a:rPr>
                        <m:t>U</m:t>
                      </m:r>
                    </m:sub>
                  </m:sSub>
                  <m:r>
                    <a:rPr xmlns:a="http://schemas.openxmlformats.org/drawingml/2006/main" sz="5000" i="1">
                      <a:solidFill>
                        <a:srgbClr val="5E5E5E"/>
                      </a:solidFill>
                      <a:latin typeface="Cambria Math" panose="02040503050406030204" pitchFamily="18" charset="0"/>
                    </a:rPr>
                    <m:t>=</m:t>
                  </m:r>
                  <m:r>
                    <a:rPr xmlns:a="http://schemas.openxmlformats.org/drawingml/2006/main" sz="5000" i="1">
                      <a:solidFill>
                        <a:srgbClr val="5E5E5E"/>
                      </a:solidFill>
                      <a:latin typeface="Cambria Math" panose="02040503050406030204" pitchFamily="18" charset="0"/>
                    </a:rPr>
                    <m:t>u</m:t>
                  </m:r>
                  <m:r>
                    <a:rPr xmlns:a="http://schemas.openxmlformats.org/drawingml/2006/main" sz="5000" i="1">
                      <a:solidFill>
                        <a:srgbClr val="5E5E5E"/>
                      </a:solidFill>
                      <a:latin typeface="Cambria Math" panose="02040503050406030204" pitchFamily="18" charset="0"/>
                    </a:rPr>
                    <m:t>,</m:t>
                  </m:r>
                  <m:sSub>
                    <m:e>
                      <m:r>
                        <a:rPr xmlns:a="http://schemas.openxmlformats.org/drawingml/2006/main" sz="5000" i="1">
                          <a:solidFill>
                            <a:srgbClr val="5E5E5E"/>
                          </a:solidFill>
                          <a:latin typeface="Cambria Math" panose="02040503050406030204" pitchFamily="18" charset="0"/>
                        </a:rPr>
                        <m:t>n</m:t>
                      </m:r>
                    </m:e>
                    <m:sub>
                      <m:r>
                        <a:rPr xmlns:a="http://schemas.openxmlformats.org/drawingml/2006/main" sz="5000" i="1">
                          <a:solidFill>
                            <a:srgbClr val="5E5E5E"/>
                          </a:solidFill>
                          <a:latin typeface="Cambria Math" panose="02040503050406030204" pitchFamily="18" charset="0"/>
                        </a:rPr>
                        <m:t>R</m:t>
                      </m:r>
                    </m:sub>
                  </m:sSub>
                  <m:r>
                    <a:rPr xmlns:a="http://schemas.openxmlformats.org/drawingml/2006/main" sz="5000" i="1">
                      <a:solidFill>
                        <a:srgbClr val="5E5E5E"/>
                      </a:solidFill>
                      <a:latin typeface="Cambria Math" panose="02040503050406030204" pitchFamily="18" charset="0"/>
                    </a:rPr>
                    <m:t>=</m:t>
                  </m:r>
                  <m:r>
                    <a:rPr xmlns:a="http://schemas.openxmlformats.org/drawingml/2006/main" sz="5000" i="1">
                      <a:solidFill>
                        <a:srgbClr val="5E5E5E"/>
                      </a:solidFill>
                      <a:latin typeface="Cambria Math" panose="02040503050406030204" pitchFamily="18" charset="0"/>
                    </a:rPr>
                    <m:t>1</m:t>
                  </m:r>
                  <m:r>
                    <a:rPr xmlns:a="http://schemas.openxmlformats.org/drawingml/2006/main" sz="5000" i="1">
                      <a:solidFill>
                        <a:srgbClr val="5E5E5E"/>
                      </a:solidFill>
                      <a:latin typeface="Cambria Math" panose="02040503050406030204" pitchFamily="18" charset="0"/>
                    </a:rPr>
                    <m:t>-</m:t>
                  </m:r>
                  <m:r>
                    <a:rPr xmlns:a="http://schemas.openxmlformats.org/drawingml/2006/main" sz="5000" i="1">
                      <a:solidFill>
                        <a:srgbClr val="5E5E5E"/>
                      </a:solidFill>
                      <a:latin typeface="Cambria Math" panose="02040503050406030204" pitchFamily="18" charset="0"/>
                    </a:rPr>
                    <m:t>u</m:t>
                  </m:r>
                </m:oMath>
              </m:oMathPara>
            </a14:m>
            <a:endParaRPr sz="5000">
              <a:solidFill>
                <a:srgbClr val="5E5E5E"/>
              </a:solidFill>
            </a:endParaRPr>
          </a:p>
        </p:txBody>
      </p:sp>
      <p:sp>
        <p:nvSpPr>
          <p:cNvPr id="373" name="fraction of urban population"/>
          <p:cNvSpPr txBox="1"/>
          <p:nvPr/>
        </p:nvSpPr>
        <p:spPr>
          <a:xfrm>
            <a:off x="276769" y="7448640"/>
            <a:ext cx="389107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fraction of urban population</a:t>
            </a:r>
          </a:p>
        </p:txBody>
      </p:sp>
      <p:sp>
        <p:nvSpPr>
          <p:cNvPr id="374" name="fraction of rural population…"/>
          <p:cNvSpPr txBox="1"/>
          <p:nvPr/>
        </p:nvSpPr>
        <p:spPr>
          <a:xfrm>
            <a:off x="5240327" y="7448640"/>
            <a:ext cx="3794761"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fraction of rural population </a:t>
            </a:r>
          </a:p>
          <a:p>
            <a:pPr/>
            <a:r>
              <a:t>(subsistence)</a:t>
            </a:r>
          </a:p>
        </p:txBody>
      </p:sp>
      <p:sp>
        <p:nvSpPr>
          <p:cNvPr id="375" name="differentials in population growth and migration"/>
          <p:cNvSpPr txBox="1"/>
          <p:nvPr/>
        </p:nvSpPr>
        <p:spPr>
          <a:xfrm>
            <a:off x="3236416" y="4122616"/>
            <a:ext cx="651723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differentials in population growth and migration</a:t>
            </a:r>
          </a:p>
        </p:txBody>
      </p:sp>
      <p:sp>
        <p:nvSpPr>
          <p:cNvPr id="376" name="local learning and innovation"/>
          <p:cNvSpPr txBox="1"/>
          <p:nvPr/>
        </p:nvSpPr>
        <p:spPr>
          <a:xfrm>
            <a:off x="15638738" y="4122616"/>
            <a:ext cx="400934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local learning and innovation</a:t>
            </a:r>
          </a:p>
        </p:txBody>
      </p:sp>
      <p:sp>
        <p:nvSpPr>
          <p:cNvPr id="377" name="Equation"/>
          <p:cNvSpPr txBox="1"/>
          <p:nvPr/>
        </p:nvSpPr>
        <p:spPr>
          <a:xfrm>
            <a:off x="3155455" y="8866213"/>
            <a:ext cx="11500552" cy="39637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rPr>
                    <a:rPr xmlns:a="http://schemas.openxmlformats.org/drawingml/2006/main" sz="3300" i="1">
                      <a:solidFill>
                        <a:srgbClr val="5E5E5E"/>
                      </a:solidFill>
                      <a:latin typeface="Cambria Math" panose="02040503050406030204" pitchFamily="18" charset="0"/>
                    </a:rPr>
                    <m:t>ln</m:t>
                  </m:r>
                  <m:sSup>
                    <m:e>
                      <m:r>
                        <a:rPr xmlns:a="http://schemas.openxmlformats.org/drawingml/2006/main" sz="3300" i="1">
                          <a:solidFill>
                            <a:srgbClr val="5E5E5E"/>
                          </a:solidFill>
                          <a:latin typeface="Cambria Math" panose="02040503050406030204" pitchFamily="18" charset="0"/>
                        </a:rPr>
                        <m:t>y</m:t>
                      </m:r>
                    </m:e>
                    <m:sup>
                      <m:r>
                        <a:rPr xmlns:a="http://schemas.openxmlformats.org/drawingml/2006/main" sz="3300" i="1">
                          <a:solidFill>
                            <a:srgbClr val="5E5E5E"/>
                          </a:solidFill>
                          <a:latin typeface="Cambria Math" panose="02040503050406030204" pitchFamily="18" charset="0"/>
                        </a:rPr>
                        <m:t>′</m:t>
                      </m:r>
                    </m:sup>
                  </m:sSup>
                  <m:r>
                    <a:rPr xmlns:a="http://schemas.openxmlformats.org/drawingml/2006/main" sz="3300" i="1">
                      <a:solidFill>
                        <a:srgbClr val="5E5E5E"/>
                      </a:solidFill>
                      <a:latin typeface="Cambria Math" panose="02040503050406030204" pitchFamily="18" charset="0"/>
                    </a:rPr>
                    <m:t>=</m:t>
                  </m:r>
                  <m:r>
                    <m:rPr>
                      <m:sty m:val="p"/>
                    </m:rPr>
                    <a:rPr xmlns:a="http://schemas.openxmlformats.org/drawingml/2006/main" sz="3300" i="1">
                      <a:solidFill>
                        <a:srgbClr val="5E5E5E"/>
                      </a:solidFill>
                      <a:latin typeface="Cambria Math" panose="02040503050406030204" pitchFamily="18" charset="0"/>
                    </a:rPr>
                    <m:t>ln</m:t>
                  </m:r>
                  <m:r>
                    <a:rPr xmlns:a="http://schemas.openxmlformats.org/drawingml/2006/main" sz="3300" i="1">
                      <a:solidFill>
                        <a:srgbClr val="5E5E5E"/>
                      </a:solidFill>
                      <a:latin typeface="Cambria Math" panose="02040503050406030204" pitchFamily="18" charset="0"/>
                    </a:rPr>
                    <m:t>y</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m:rPr>
                      <m:sty m:val="p"/>
                    </m:rPr>
                    <a:rPr xmlns:a="http://schemas.openxmlformats.org/drawingml/2006/main" sz="3300" i="1">
                      <a:solidFill>
                        <a:srgbClr val="5E5E5E"/>
                      </a:solidFill>
                      <a:latin typeface="Cambria Math" panose="02040503050406030204" pitchFamily="18" charset="0"/>
                    </a:rPr>
                    <m:t>Δ</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m:t>
                  </m:r>
                  <m:sSub>
                    <m:e>
                      <m:r>
                        <a:rPr xmlns:a="http://schemas.openxmlformats.org/drawingml/2006/main" sz="3300" i="1">
                          <a:solidFill>
                            <a:srgbClr val="5E5E5E"/>
                          </a:solidFill>
                          <a:latin typeface="Cambria Math" panose="02040503050406030204" pitchFamily="18" charset="0"/>
                        </a:rPr>
                        <m:t>n</m:t>
                      </m:r>
                    </m:e>
                    <m:sub>
                      <m:r>
                        <a:rPr xmlns:a="http://schemas.openxmlformats.org/drawingml/2006/main" sz="3300" i="1">
                          <a:solidFill>
                            <a:srgbClr val="5E5E5E"/>
                          </a:solidFill>
                          <a:latin typeface="Cambria Math" panose="02040503050406030204" pitchFamily="18" charset="0"/>
                        </a:rPr>
                        <m:t>U</m:t>
                      </m:r>
                    </m:sub>
                  </m:sSub>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m:rPr>
                      <m:sty m:val="p"/>
                    </m:rPr>
                    <a:rPr xmlns:a="http://schemas.openxmlformats.org/drawingml/2006/main" sz="3300" i="1">
                      <a:solidFill>
                        <a:srgbClr val="5E5E5E"/>
                      </a:solidFill>
                      <a:latin typeface="Cambria Math" panose="02040503050406030204" pitchFamily="18" charset="0"/>
                    </a:rPr>
                    <m:t>Δ</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m:rPr>
                      <m:sty m:val="p"/>
                    </m:rPr>
                    <a:rPr xmlns:a="http://schemas.openxmlformats.org/drawingml/2006/main" sz="3300" i="1">
                      <a:solidFill>
                        <a:srgbClr val="5E5E5E"/>
                      </a:solidFill>
                      <a:latin typeface="Cambria Math" panose="02040503050406030204" pitchFamily="18" charset="0"/>
                    </a:rPr>
                    <m:t>ln</m:t>
                  </m:r>
                  <m:sSub>
                    <m:e>
                      <m:r>
                        <a:rPr xmlns:a="http://schemas.openxmlformats.org/drawingml/2006/main" sz="3300" i="1">
                          <a:solidFill>
                            <a:srgbClr val="5E5E5E"/>
                          </a:solidFill>
                          <a:latin typeface="Cambria Math" panose="02040503050406030204" pitchFamily="18" charset="0"/>
                        </a:rPr>
                        <m:t>y</m:t>
                      </m:r>
                    </m:e>
                    <m:sub>
                      <m:r>
                        <a:rPr xmlns:a="http://schemas.openxmlformats.org/drawingml/2006/main" sz="3300" i="1">
                          <a:solidFill>
                            <a:srgbClr val="5E5E5E"/>
                          </a:solidFill>
                          <a:latin typeface="Cambria Math" panose="02040503050406030204" pitchFamily="18" charset="0"/>
                        </a:rPr>
                        <m:t>U</m:t>
                      </m:r>
                    </m:sub>
                  </m:sSub>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m:rPr>
                      <m:sty m:val="p"/>
                    </m:rPr>
                    <a:rPr xmlns:a="http://schemas.openxmlformats.org/drawingml/2006/main" sz="3300" i="1">
                      <a:solidFill>
                        <a:srgbClr val="5E5E5E"/>
                      </a:solidFill>
                      <a:latin typeface="Cambria Math" panose="02040503050406030204" pitchFamily="18" charset="0"/>
                    </a:rPr>
                    <m:t>Δ</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m:t>
                  </m:r>
                  <m:sSub>
                    <m:e>
                      <m:r>
                        <a:rPr xmlns:a="http://schemas.openxmlformats.org/drawingml/2006/main" sz="3300" i="1">
                          <a:solidFill>
                            <a:srgbClr val="5E5E5E"/>
                          </a:solidFill>
                          <a:latin typeface="Cambria Math" panose="02040503050406030204" pitchFamily="18" charset="0"/>
                        </a:rPr>
                        <m:t>n</m:t>
                      </m:r>
                    </m:e>
                    <m:sub>
                      <m:r>
                        <a:rPr xmlns:a="http://schemas.openxmlformats.org/drawingml/2006/main" sz="3300" i="1">
                          <a:solidFill>
                            <a:srgbClr val="5E5E5E"/>
                          </a:solidFill>
                          <a:latin typeface="Cambria Math" panose="02040503050406030204" pitchFamily="18" charset="0"/>
                        </a:rPr>
                        <m:t>R</m:t>
                      </m:r>
                    </m:sub>
                  </m:sSub>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m:rPr>
                      <m:sty m:val="p"/>
                    </m:rPr>
                    <a:rPr xmlns:a="http://schemas.openxmlformats.org/drawingml/2006/main" sz="3300" i="1">
                      <a:solidFill>
                        <a:srgbClr val="5E5E5E"/>
                      </a:solidFill>
                      <a:latin typeface="Cambria Math" panose="02040503050406030204" pitchFamily="18" charset="0"/>
                    </a:rPr>
                    <m:t>Δ</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m:rPr>
                      <m:sty m:val="p"/>
                    </m:rPr>
                    <a:rPr xmlns:a="http://schemas.openxmlformats.org/drawingml/2006/main" sz="3300" i="1">
                      <a:solidFill>
                        <a:srgbClr val="5E5E5E"/>
                      </a:solidFill>
                      <a:latin typeface="Cambria Math" panose="02040503050406030204" pitchFamily="18" charset="0"/>
                    </a:rPr>
                    <m:t>ln</m:t>
                  </m:r>
                  <m:sSub>
                    <m:e>
                      <m:r>
                        <a:rPr xmlns:a="http://schemas.openxmlformats.org/drawingml/2006/main" sz="3300" i="1">
                          <a:solidFill>
                            <a:srgbClr val="5E5E5E"/>
                          </a:solidFill>
                          <a:latin typeface="Cambria Math" panose="02040503050406030204" pitchFamily="18" charset="0"/>
                        </a:rPr>
                        <m:t>y</m:t>
                      </m:r>
                    </m:e>
                    <m:sub>
                      <m:r>
                        <a:rPr xmlns:a="http://schemas.openxmlformats.org/drawingml/2006/main" sz="3300" i="1">
                          <a:solidFill>
                            <a:srgbClr val="5E5E5E"/>
                          </a:solidFill>
                          <a:latin typeface="Cambria Math" panose="02040503050406030204" pitchFamily="18" charset="0"/>
                        </a:rPr>
                        <m:t>R</m:t>
                      </m:r>
                    </m:sub>
                  </m:sSub>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m:rPr>
                      <m:sty m:val="p"/>
                    </m:rPr>
                    <a:rPr xmlns:a="http://schemas.openxmlformats.org/drawingml/2006/main" sz="3300" i="1">
                      <a:solidFill>
                        <a:srgbClr val="5E5E5E"/>
                      </a:solidFill>
                      <a:latin typeface="Cambria Math" panose="02040503050406030204" pitchFamily="18" charset="0"/>
                    </a:rPr>
                    <m:t>Δ</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oMath>
              </m:oMathPara>
            </a14:m>
            <a:endParaRPr sz="3300">
              <a:solidFill>
                <a:srgbClr val="5E5E5E"/>
              </a:solidFill>
            </a:endParaRPr>
          </a:p>
        </p:txBody>
      </p:sp>
      <p:sp>
        <p:nvSpPr>
          <p:cNvPr id="378" name="Equation"/>
          <p:cNvSpPr txBox="1"/>
          <p:nvPr/>
        </p:nvSpPr>
        <p:spPr>
          <a:xfrm>
            <a:off x="16231989" y="8866213"/>
            <a:ext cx="6956030" cy="39637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rPr>
                    <a:rPr xmlns:a="http://schemas.openxmlformats.org/drawingml/2006/main" sz="3300" i="1">
                      <a:solidFill>
                        <a:srgbClr val="5E5E5E"/>
                      </a:solidFill>
                      <a:latin typeface="Cambria Math" panose="02040503050406030204" pitchFamily="18" charset="0"/>
                    </a:rPr>
                    <m:t>ln</m:t>
                  </m:r>
                  <m:r>
                    <a:rPr xmlns:a="http://schemas.openxmlformats.org/drawingml/2006/main" sz="3300" i="1">
                      <a:solidFill>
                        <a:srgbClr val="5E5E5E"/>
                      </a:solidFill>
                      <a:latin typeface="Cambria Math" panose="02040503050406030204" pitchFamily="18" charset="0"/>
                    </a:rPr>
                    <m:t>y</m:t>
                  </m:r>
                  <m:r>
                    <a:rPr xmlns:a="http://schemas.openxmlformats.org/drawingml/2006/main" sz="3300" i="1">
                      <a:solidFill>
                        <a:srgbClr val="5E5E5E"/>
                      </a:solidFill>
                      <a:latin typeface="Cambria Math" panose="02040503050406030204" pitchFamily="18" charset="0"/>
                    </a:rPr>
                    <m:t>=</m:t>
                  </m:r>
                  <m:r>
                    <m:rPr>
                      <m:sty m:val="p"/>
                    </m:rPr>
                    <a:rPr xmlns:a="http://schemas.openxmlformats.org/drawingml/2006/main" sz="3300" i="1">
                      <a:solidFill>
                        <a:srgbClr val="5E5E5E"/>
                      </a:solidFill>
                      <a:latin typeface="Cambria Math" panose="02040503050406030204" pitchFamily="18" charset="0"/>
                    </a:rPr>
                    <m:t>ln</m:t>
                  </m:r>
                  <m:r>
                    <a:rPr xmlns:a="http://schemas.openxmlformats.org/drawingml/2006/main" sz="3300" i="1">
                      <a:solidFill>
                        <a:srgbClr val="5E5E5E"/>
                      </a:solidFill>
                      <a:latin typeface="Cambria Math" panose="02040503050406030204" pitchFamily="18" charset="0"/>
                    </a:rPr>
                    <m:t>y</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m:t>
                  </m:r>
                  <m:sSub>
                    <m:e>
                      <m:r>
                        <a:rPr xmlns:a="http://schemas.openxmlformats.org/drawingml/2006/main" sz="3300" i="1">
                          <a:solidFill>
                            <a:srgbClr val="5E5E5E"/>
                          </a:solidFill>
                          <a:latin typeface="Cambria Math" panose="02040503050406030204" pitchFamily="18" charset="0"/>
                        </a:rPr>
                        <m:t>n</m:t>
                      </m:r>
                    </m:e>
                    <m:sub>
                      <m:r>
                        <a:rPr xmlns:a="http://schemas.openxmlformats.org/drawingml/2006/main" sz="3300" i="1">
                          <a:solidFill>
                            <a:srgbClr val="5E5E5E"/>
                          </a:solidFill>
                          <a:latin typeface="Cambria Math" panose="02040503050406030204" pitchFamily="18" charset="0"/>
                        </a:rPr>
                        <m:t>U</m:t>
                      </m:r>
                    </m:sub>
                  </m:sSub>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m:rPr>
                      <m:sty m:val="p"/>
                    </m:rPr>
                    <a:rPr xmlns:a="http://schemas.openxmlformats.org/drawingml/2006/main" sz="3300" i="1">
                      <a:solidFill>
                        <a:srgbClr val="5E5E5E"/>
                      </a:solidFill>
                      <a:latin typeface="Cambria Math" panose="02040503050406030204" pitchFamily="18" charset="0"/>
                    </a:rPr>
                    <m:t>ln</m:t>
                  </m:r>
                  <m:sSub>
                    <m:e>
                      <m:r>
                        <a:rPr xmlns:a="http://schemas.openxmlformats.org/drawingml/2006/main" sz="3300" i="1">
                          <a:solidFill>
                            <a:srgbClr val="5E5E5E"/>
                          </a:solidFill>
                          <a:latin typeface="Cambria Math" panose="02040503050406030204" pitchFamily="18" charset="0"/>
                        </a:rPr>
                        <m:t>y</m:t>
                      </m:r>
                    </m:e>
                    <m:sub>
                      <m:r>
                        <a:rPr xmlns:a="http://schemas.openxmlformats.org/drawingml/2006/main" sz="3300" i="1">
                          <a:solidFill>
                            <a:srgbClr val="5E5E5E"/>
                          </a:solidFill>
                          <a:latin typeface="Cambria Math" panose="02040503050406030204" pitchFamily="18" charset="0"/>
                        </a:rPr>
                        <m:t>U</m:t>
                      </m:r>
                    </m:sub>
                  </m:sSub>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m:t>
                  </m:r>
                  <m:sSub>
                    <m:e>
                      <m:r>
                        <a:rPr xmlns:a="http://schemas.openxmlformats.org/drawingml/2006/main" sz="3300" i="1">
                          <a:solidFill>
                            <a:srgbClr val="5E5E5E"/>
                          </a:solidFill>
                          <a:latin typeface="Cambria Math" panose="02040503050406030204" pitchFamily="18" charset="0"/>
                        </a:rPr>
                        <m:t>n</m:t>
                      </m:r>
                    </m:e>
                    <m:sub>
                      <m:r>
                        <a:rPr xmlns:a="http://schemas.openxmlformats.org/drawingml/2006/main" sz="3300" i="1">
                          <a:solidFill>
                            <a:srgbClr val="5E5E5E"/>
                          </a:solidFill>
                          <a:latin typeface="Cambria Math" panose="02040503050406030204" pitchFamily="18" charset="0"/>
                        </a:rPr>
                        <m:t>R</m:t>
                      </m:r>
                    </m:sub>
                  </m:sSub>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r>
                    <m:rPr>
                      <m:sty m:val="p"/>
                    </m:rPr>
                    <a:rPr xmlns:a="http://schemas.openxmlformats.org/drawingml/2006/main" sz="3300" i="1">
                      <a:solidFill>
                        <a:srgbClr val="5E5E5E"/>
                      </a:solidFill>
                      <a:latin typeface="Cambria Math" panose="02040503050406030204" pitchFamily="18" charset="0"/>
                    </a:rPr>
                    <m:t>ln</m:t>
                  </m:r>
                  <m:sSub>
                    <m:e>
                      <m:r>
                        <a:rPr xmlns:a="http://schemas.openxmlformats.org/drawingml/2006/main" sz="3300" i="1">
                          <a:solidFill>
                            <a:srgbClr val="5E5E5E"/>
                          </a:solidFill>
                          <a:latin typeface="Cambria Math" panose="02040503050406030204" pitchFamily="18" charset="0"/>
                        </a:rPr>
                        <m:t>y</m:t>
                      </m:r>
                    </m:e>
                    <m:sub>
                      <m:r>
                        <a:rPr xmlns:a="http://schemas.openxmlformats.org/drawingml/2006/main" sz="3300" i="1">
                          <a:solidFill>
                            <a:srgbClr val="5E5E5E"/>
                          </a:solidFill>
                          <a:latin typeface="Cambria Math" panose="02040503050406030204" pitchFamily="18" charset="0"/>
                        </a:rPr>
                        <m:t>R</m:t>
                      </m:r>
                    </m:sub>
                  </m:sSub>
                  <m:r>
                    <a:rPr xmlns:a="http://schemas.openxmlformats.org/drawingml/2006/main" sz="3300" i="1">
                      <a:solidFill>
                        <a:srgbClr val="5E5E5E"/>
                      </a:solidFill>
                      <a:latin typeface="Cambria Math" panose="02040503050406030204" pitchFamily="18" charset="0"/>
                    </a:rPr>
                    <m:t>(</m:t>
                  </m:r>
                  <m:r>
                    <a:rPr xmlns:a="http://schemas.openxmlformats.org/drawingml/2006/main" sz="3300" i="1">
                      <a:solidFill>
                        <a:srgbClr val="5E5E5E"/>
                      </a:solidFill>
                      <a:latin typeface="Cambria Math" panose="02040503050406030204" pitchFamily="18" charset="0"/>
                    </a:rPr>
                    <m:t>t</m:t>
                  </m:r>
                  <m:r>
                    <a:rPr xmlns:a="http://schemas.openxmlformats.org/drawingml/2006/main" sz="3300" i="1">
                      <a:solidFill>
                        <a:srgbClr val="5E5E5E"/>
                      </a:solidFill>
                      <a:latin typeface="Cambria Math" panose="02040503050406030204" pitchFamily="18" charset="0"/>
                    </a:rPr>
                    <m:t>)</m:t>
                  </m:r>
                </m:oMath>
              </m:oMathPara>
            </a14:m>
            <a:endParaRPr sz="3300">
              <a:solidFill>
                <a:srgbClr val="5E5E5E"/>
              </a:solidFill>
            </a:endParaRPr>
          </a:p>
        </p:txBody>
      </p:sp>
      <p:sp>
        <p:nvSpPr>
          <p:cNvPr id="379" name="Equation"/>
          <p:cNvSpPr txBox="1"/>
          <p:nvPr/>
        </p:nvSpPr>
        <p:spPr>
          <a:xfrm>
            <a:off x="5880798" y="10524169"/>
            <a:ext cx="12245982" cy="146520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200" i="1">
                          <a:solidFill>
                            <a:srgbClr val="5E5E5E"/>
                          </a:solidFill>
                          <a:latin typeface="Cambria Math" panose="02040503050406030204" pitchFamily="18" charset="0"/>
                        </a:rPr>
                        <m:t>γ</m:t>
                      </m:r>
                    </m:e>
                    <m:sub>
                      <m:r>
                        <a:rPr xmlns:a="http://schemas.openxmlformats.org/drawingml/2006/main" sz="4200" i="1">
                          <a:solidFill>
                            <a:srgbClr val="5E5E5E"/>
                          </a:solidFill>
                          <a:latin typeface="Cambria Math" panose="02040503050406030204" pitchFamily="18" charset="0"/>
                        </a:rPr>
                        <m:t>y</m:t>
                      </m:r>
                    </m:sub>
                  </m:sSub>
                  <m:r>
                    <a:rPr xmlns:a="http://schemas.openxmlformats.org/drawingml/2006/main" sz="4200" i="1">
                      <a:solidFill>
                        <a:srgbClr val="5E5E5E"/>
                      </a:solidFill>
                      <a:latin typeface="Cambria Math" panose="02040503050406030204" pitchFamily="18" charset="0"/>
                    </a:rPr>
                    <m:t>=</m:t>
                  </m:r>
                  <m:f>
                    <m:fPr>
                      <m:ctrlPr>
                        <a:rPr xmlns:a="http://schemas.openxmlformats.org/drawingml/2006/main" sz="4200" i="1">
                          <a:solidFill>
                            <a:srgbClr val="5E5E5E"/>
                          </a:solidFill>
                          <a:latin typeface="Cambria Math" panose="02040503050406030204" pitchFamily="18" charset="0"/>
                        </a:rPr>
                      </m:ctrlPr>
                      <m:type m:val="bar"/>
                    </m:fPr>
                    <m:num>
                      <m:r>
                        <m:rPr>
                          <m:sty m:val="p"/>
                        </m:rPr>
                        <a:rPr xmlns:a="http://schemas.openxmlformats.org/drawingml/2006/main" sz="4200" i="1">
                          <a:solidFill>
                            <a:srgbClr val="5E5E5E"/>
                          </a:solidFill>
                          <a:latin typeface="Cambria Math" panose="02040503050406030204" pitchFamily="18" charset="0"/>
                        </a:rPr>
                        <m:t>Δ</m:t>
                      </m:r>
                      <m:r>
                        <m:rPr>
                          <m:sty m:val="p"/>
                        </m:rPr>
                        <a:rPr xmlns:a="http://schemas.openxmlformats.org/drawingml/2006/main" sz="4200" i="1">
                          <a:solidFill>
                            <a:srgbClr val="5E5E5E"/>
                          </a:solidFill>
                          <a:latin typeface="Cambria Math" panose="02040503050406030204" pitchFamily="18" charset="0"/>
                        </a:rPr>
                        <m:t>ln</m:t>
                      </m:r>
                      <m:r>
                        <a:rPr xmlns:a="http://schemas.openxmlformats.org/drawingml/2006/main" sz="4200" i="1">
                          <a:solidFill>
                            <a:srgbClr val="5E5E5E"/>
                          </a:solidFill>
                          <a:latin typeface="Cambria Math" panose="02040503050406030204" pitchFamily="18" charset="0"/>
                        </a:rPr>
                        <m:t>y</m:t>
                      </m:r>
                    </m:num>
                    <m:den>
                      <m:r>
                        <m:rPr>
                          <m:sty m:val="p"/>
                        </m:rPr>
                        <a:rPr xmlns:a="http://schemas.openxmlformats.org/drawingml/2006/main" sz="4200" i="1">
                          <a:solidFill>
                            <a:srgbClr val="5E5E5E"/>
                          </a:solidFill>
                          <a:latin typeface="Cambria Math" panose="02040503050406030204" pitchFamily="18" charset="0"/>
                        </a:rPr>
                        <m:t>Δ</m:t>
                      </m:r>
                      <m:r>
                        <a:rPr xmlns:a="http://schemas.openxmlformats.org/drawingml/2006/main" sz="4200" i="1">
                          <a:solidFill>
                            <a:srgbClr val="5E5E5E"/>
                          </a:solidFill>
                          <a:latin typeface="Cambria Math" panose="02040503050406030204" pitchFamily="18" charset="0"/>
                        </a:rPr>
                        <m:t>t</m:t>
                      </m:r>
                    </m:den>
                  </m:f>
                  <m:r>
                    <a:rPr xmlns:a="http://schemas.openxmlformats.org/drawingml/2006/main" sz="4200" i="1">
                      <a:solidFill>
                        <a:srgbClr val="5E5E5E"/>
                      </a:solidFill>
                      <a:latin typeface="Cambria Math" panose="02040503050406030204" pitchFamily="18" charset="0"/>
                    </a:rPr>
                    <m:t>=</m:t>
                  </m:r>
                  <m:f>
                    <m:fPr>
                      <m:ctrlPr>
                        <a:rPr xmlns:a="http://schemas.openxmlformats.org/drawingml/2006/main" sz="4200" i="1">
                          <a:solidFill>
                            <a:srgbClr val="5E5E5E"/>
                          </a:solidFill>
                          <a:latin typeface="Cambria Math" panose="02040503050406030204" pitchFamily="18" charset="0"/>
                        </a:rPr>
                      </m:ctrlPr>
                      <m:type m:val="bar"/>
                    </m:fPr>
                    <m:num>
                      <m:r>
                        <m:rPr>
                          <m:sty m:val="p"/>
                        </m:rPr>
                        <a:rPr xmlns:a="http://schemas.openxmlformats.org/drawingml/2006/main" sz="4200" i="1">
                          <a:solidFill>
                            <a:srgbClr val="5E5E5E"/>
                          </a:solidFill>
                          <a:latin typeface="Cambria Math" panose="02040503050406030204" pitchFamily="18" charset="0"/>
                        </a:rPr>
                        <m:t>ln</m:t>
                      </m:r>
                      <m:sSup>
                        <m:e>
                          <m:r>
                            <a:rPr xmlns:a="http://schemas.openxmlformats.org/drawingml/2006/main" sz="4200" i="1">
                              <a:solidFill>
                                <a:srgbClr val="5E5E5E"/>
                              </a:solidFill>
                              <a:latin typeface="Cambria Math" panose="02040503050406030204" pitchFamily="18" charset="0"/>
                            </a:rPr>
                            <m:t>y</m:t>
                          </m:r>
                        </m:e>
                        <m:sup>
                          <m:r>
                            <a:rPr xmlns:a="http://schemas.openxmlformats.org/drawingml/2006/main" sz="4200" i="1">
                              <a:solidFill>
                                <a:srgbClr val="5E5E5E"/>
                              </a:solidFill>
                              <a:latin typeface="Cambria Math" panose="02040503050406030204" pitchFamily="18" charset="0"/>
                            </a:rPr>
                            <m:t>′</m:t>
                          </m:r>
                        </m:sup>
                      </m:sSup>
                      <m:r>
                        <a:rPr xmlns:a="http://schemas.openxmlformats.org/drawingml/2006/main" sz="4200" i="1">
                          <a:solidFill>
                            <a:srgbClr val="5E5E5E"/>
                          </a:solidFill>
                          <a:latin typeface="Cambria Math" panose="02040503050406030204" pitchFamily="18" charset="0"/>
                        </a:rPr>
                        <m:t>-</m:t>
                      </m:r>
                      <m:r>
                        <m:rPr>
                          <m:sty m:val="p"/>
                        </m:rPr>
                        <a:rPr xmlns:a="http://schemas.openxmlformats.org/drawingml/2006/main" sz="4200" i="1">
                          <a:solidFill>
                            <a:srgbClr val="5E5E5E"/>
                          </a:solidFill>
                          <a:latin typeface="Cambria Math" panose="02040503050406030204" pitchFamily="18" charset="0"/>
                        </a:rPr>
                        <m:t>ln</m:t>
                      </m:r>
                      <m:r>
                        <a:rPr xmlns:a="http://schemas.openxmlformats.org/drawingml/2006/main" sz="4200" i="1">
                          <a:solidFill>
                            <a:srgbClr val="5E5E5E"/>
                          </a:solidFill>
                          <a:latin typeface="Cambria Math" panose="02040503050406030204" pitchFamily="18" charset="0"/>
                        </a:rPr>
                        <m:t>y</m:t>
                      </m:r>
                    </m:num>
                    <m:den>
                      <m:r>
                        <m:rPr>
                          <m:sty m:val="p"/>
                        </m:rPr>
                        <a:rPr xmlns:a="http://schemas.openxmlformats.org/drawingml/2006/main" sz="4200" i="1">
                          <a:solidFill>
                            <a:srgbClr val="5E5E5E"/>
                          </a:solidFill>
                          <a:latin typeface="Cambria Math" panose="02040503050406030204" pitchFamily="18" charset="0"/>
                        </a:rPr>
                        <m:t>Δ</m:t>
                      </m:r>
                      <m:r>
                        <a:rPr xmlns:a="http://schemas.openxmlformats.org/drawingml/2006/main" sz="4200" i="1">
                          <a:solidFill>
                            <a:srgbClr val="5E5E5E"/>
                          </a:solidFill>
                          <a:latin typeface="Cambria Math" panose="02040503050406030204" pitchFamily="18" charset="0"/>
                        </a:rPr>
                        <m:t>t</m:t>
                      </m:r>
                    </m:den>
                  </m:f>
                  <m:r>
                    <a:rPr xmlns:a="http://schemas.openxmlformats.org/drawingml/2006/main" sz="4200" i="1">
                      <a:solidFill>
                        <a:srgbClr val="5E5E5E"/>
                      </a:solidFill>
                      <a:latin typeface="Cambria Math" panose="02040503050406030204" pitchFamily="18" charset="0"/>
                    </a:rPr>
                    <m:t>=</m:t>
                  </m:r>
                  <m:limLow>
                    <m:e>
                      <m:r>
                        <a:rPr xmlns:a="http://schemas.openxmlformats.org/drawingml/2006/main" sz="4200" i="1">
                          <a:solidFill>
                            <a:srgbClr val="5E5E5E"/>
                          </a:solidFill>
                          <a:latin typeface="Cambria Math" panose="02040503050406030204" pitchFamily="18" charset="0"/>
                        </a:rPr>
                        <m:t>∑</m:t>
                      </m:r>
                    </m:e>
                    <m:lim>
                      <m:r>
                        <a:rPr xmlns:a="http://schemas.openxmlformats.org/drawingml/2006/main" sz="4200" i="1">
                          <a:solidFill>
                            <a:srgbClr val="5E5E5E"/>
                          </a:solidFill>
                          <a:latin typeface="Cambria Math" panose="02040503050406030204" pitchFamily="18" charset="0"/>
                        </a:rPr>
                        <m:t>i</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U</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S</m:t>
                      </m:r>
                    </m:lim>
                  </m:limLow>
                  <m:f>
                    <m:fPr>
                      <m:ctrlPr>
                        <a:rPr xmlns:a="http://schemas.openxmlformats.org/drawingml/2006/main" sz="4200" i="1">
                          <a:solidFill>
                            <a:srgbClr val="5E5E5E"/>
                          </a:solidFill>
                          <a:latin typeface="Cambria Math" panose="02040503050406030204" pitchFamily="18" charset="0"/>
                        </a:rPr>
                      </m:ctrlPr>
                      <m:type m:val="bar"/>
                    </m:fPr>
                    <m:num>
                      <m:r>
                        <m:rPr>
                          <m:sty m:val="p"/>
                        </m:rPr>
                        <a:rPr xmlns:a="http://schemas.openxmlformats.org/drawingml/2006/main" sz="4200" i="1">
                          <a:solidFill>
                            <a:srgbClr val="5E5E5E"/>
                          </a:solidFill>
                          <a:latin typeface="Cambria Math" panose="02040503050406030204" pitchFamily="18" charset="0"/>
                        </a:rPr>
                        <m:t>Δ</m:t>
                      </m:r>
                      <m:sSub>
                        <m:e>
                          <m:r>
                            <a:rPr xmlns:a="http://schemas.openxmlformats.org/drawingml/2006/main" sz="4200" i="1">
                              <a:solidFill>
                                <a:srgbClr val="5E5E5E"/>
                              </a:solidFill>
                              <a:latin typeface="Cambria Math" panose="02040503050406030204" pitchFamily="18" charset="0"/>
                            </a:rPr>
                            <m:t>n</m:t>
                          </m:r>
                        </m:e>
                        <m:sub>
                          <m:r>
                            <a:rPr xmlns:a="http://schemas.openxmlformats.org/drawingml/2006/main" sz="4200" i="1">
                              <a:solidFill>
                                <a:srgbClr val="5E5E5E"/>
                              </a:solidFill>
                              <a:latin typeface="Cambria Math" panose="02040503050406030204" pitchFamily="18" charset="0"/>
                            </a:rPr>
                            <m:t>i</m:t>
                          </m:r>
                        </m:sub>
                      </m:sSub>
                    </m:num>
                    <m:den>
                      <m:r>
                        <m:rPr>
                          <m:sty m:val="p"/>
                        </m:rPr>
                        <a:rPr xmlns:a="http://schemas.openxmlformats.org/drawingml/2006/main" sz="4200" i="1">
                          <a:solidFill>
                            <a:srgbClr val="5E5E5E"/>
                          </a:solidFill>
                          <a:latin typeface="Cambria Math" panose="02040503050406030204" pitchFamily="18" charset="0"/>
                        </a:rPr>
                        <m:t>Δ</m:t>
                      </m:r>
                      <m:r>
                        <a:rPr xmlns:a="http://schemas.openxmlformats.org/drawingml/2006/main" sz="4200" i="1">
                          <a:solidFill>
                            <a:srgbClr val="5E5E5E"/>
                          </a:solidFill>
                          <a:latin typeface="Cambria Math" panose="02040503050406030204" pitchFamily="18" charset="0"/>
                        </a:rPr>
                        <m:t>t</m:t>
                      </m:r>
                    </m:den>
                  </m:f>
                  <m:r>
                    <m:rPr>
                      <m:sty m:val="p"/>
                    </m:rPr>
                    <a:rPr xmlns:a="http://schemas.openxmlformats.org/drawingml/2006/main" sz="4200" i="1">
                      <a:solidFill>
                        <a:srgbClr val="5E5E5E"/>
                      </a:solidFill>
                      <a:latin typeface="Cambria Math" panose="02040503050406030204" pitchFamily="18" charset="0"/>
                    </a:rPr>
                    <m:t>ln</m:t>
                  </m:r>
                  <m:sSub>
                    <m:e>
                      <m:r>
                        <a:rPr xmlns:a="http://schemas.openxmlformats.org/drawingml/2006/main" sz="4200" i="1">
                          <a:solidFill>
                            <a:srgbClr val="5E5E5E"/>
                          </a:solidFill>
                          <a:latin typeface="Cambria Math" panose="02040503050406030204" pitchFamily="18" charset="0"/>
                        </a:rPr>
                        <m:t>y</m:t>
                      </m:r>
                    </m:e>
                    <m:sub>
                      <m:r>
                        <a:rPr xmlns:a="http://schemas.openxmlformats.org/drawingml/2006/main" sz="4200" i="1">
                          <a:solidFill>
                            <a:srgbClr val="5E5E5E"/>
                          </a:solidFill>
                          <a:latin typeface="Cambria Math" panose="02040503050406030204" pitchFamily="18" charset="0"/>
                        </a:rPr>
                        <m:t>i</m:t>
                      </m:r>
                    </m:sub>
                  </m:sSub>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t</m:t>
                  </m:r>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m:t>
                  </m:r>
                  <m:sSub>
                    <m:e>
                      <m:r>
                        <a:rPr xmlns:a="http://schemas.openxmlformats.org/drawingml/2006/main" sz="4200" i="1">
                          <a:solidFill>
                            <a:srgbClr val="5E5E5E"/>
                          </a:solidFill>
                          <a:latin typeface="Cambria Math" panose="02040503050406030204" pitchFamily="18" charset="0"/>
                        </a:rPr>
                        <m:t>n</m:t>
                      </m:r>
                    </m:e>
                    <m:sub>
                      <m:r>
                        <a:rPr xmlns:a="http://schemas.openxmlformats.org/drawingml/2006/main" sz="4200" i="1">
                          <a:solidFill>
                            <a:srgbClr val="5E5E5E"/>
                          </a:solidFill>
                          <a:latin typeface="Cambria Math" panose="02040503050406030204" pitchFamily="18" charset="0"/>
                        </a:rPr>
                        <m:t>i</m:t>
                      </m:r>
                    </m:sub>
                  </m:sSub>
                  <m:r>
                    <a:rPr xmlns:a="http://schemas.openxmlformats.org/drawingml/2006/main" sz="4200" i="1">
                      <a:solidFill>
                        <a:srgbClr val="5E5E5E"/>
                      </a:solidFill>
                      <a:latin typeface="Cambria Math" panose="02040503050406030204" pitchFamily="18" charset="0"/>
                    </a:rPr>
                    <m:t>(</m:t>
                  </m:r>
                  <m:r>
                    <a:rPr xmlns:a="http://schemas.openxmlformats.org/drawingml/2006/main" sz="4200" i="1">
                      <a:solidFill>
                        <a:srgbClr val="5E5E5E"/>
                      </a:solidFill>
                      <a:latin typeface="Cambria Math" panose="02040503050406030204" pitchFamily="18" charset="0"/>
                    </a:rPr>
                    <m:t>t</m:t>
                  </m:r>
                  <m:r>
                    <a:rPr xmlns:a="http://schemas.openxmlformats.org/drawingml/2006/main" sz="4200" i="1">
                      <a:solidFill>
                        <a:srgbClr val="5E5E5E"/>
                      </a:solidFill>
                      <a:latin typeface="Cambria Math" panose="02040503050406030204" pitchFamily="18" charset="0"/>
                    </a:rPr>
                    <m:t>)</m:t>
                  </m:r>
                  <m:f>
                    <m:fPr>
                      <m:ctrlPr>
                        <a:rPr xmlns:a="http://schemas.openxmlformats.org/drawingml/2006/main" sz="4200" i="1">
                          <a:solidFill>
                            <a:srgbClr val="5E5E5E"/>
                          </a:solidFill>
                          <a:latin typeface="Cambria Math" panose="02040503050406030204" pitchFamily="18" charset="0"/>
                        </a:rPr>
                      </m:ctrlPr>
                      <m:type m:val="bar"/>
                    </m:fPr>
                    <m:num>
                      <m:r>
                        <m:rPr>
                          <m:sty m:val="p"/>
                        </m:rPr>
                        <a:rPr xmlns:a="http://schemas.openxmlformats.org/drawingml/2006/main" sz="4200" i="1">
                          <a:solidFill>
                            <a:srgbClr val="5E5E5E"/>
                          </a:solidFill>
                          <a:latin typeface="Cambria Math" panose="02040503050406030204" pitchFamily="18" charset="0"/>
                        </a:rPr>
                        <m:t>Δ</m:t>
                      </m:r>
                      <m:r>
                        <m:rPr>
                          <m:sty m:val="p"/>
                        </m:rPr>
                        <a:rPr xmlns:a="http://schemas.openxmlformats.org/drawingml/2006/main" sz="4200" i="1">
                          <a:solidFill>
                            <a:srgbClr val="5E5E5E"/>
                          </a:solidFill>
                          <a:latin typeface="Cambria Math" panose="02040503050406030204" pitchFamily="18" charset="0"/>
                        </a:rPr>
                        <m:t>ln</m:t>
                      </m:r>
                      <m:sSub>
                        <m:e>
                          <m:r>
                            <a:rPr xmlns:a="http://schemas.openxmlformats.org/drawingml/2006/main" sz="4200" i="1">
                              <a:solidFill>
                                <a:srgbClr val="5E5E5E"/>
                              </a:solidFill>
                              <a:latin typeface="Cambria Math" panose="02040503050406030204" pitchFamily="18" charset="0"/>
                            </a:rPr>
                            <m:t>y</m:t>
                          </m:r>
                        </m:e>
                        <m:sub>
                          <m:r>
                            <a:rPr xmlns:a="http://schemas.openxmlformats.org/drawingml/2006/main" sz="4200" i="1">
                              <a:solidFill>
                                <a:srgbClr val="5E5E5E"/>
                              </a:solidFill>
                              <a:latin typeface="Cambria Math" panose="02040503050406030204" pitchFamily="18" charset="0"/>
                            </a:rPr>
                            <m:t>i</m:t>
                          </m:r>
                        </m:sub>
                      </m:sSub>
                    </m:num>
                    <m:den>
                      <m:r>
                        <m:rPr>
                          <m:sty m:val="p"/>
                        </m:rPr>
                        <a:rPr xmlns:a="http://schemas.openxmlformats.org/drawingml/2006/main" sz="4200" i="1">
                          <a:solidFill>
                            <a:srgbClr val="5E5E5E"/>
                          </a:solidFill>
                          <a:latin typeface="Cambria Math" panose="02040503050406030204" pitchFamily="18" charset="0"/>
                        </a:rPr>
                        <m:t>Δ</m:t>
                      </m:r>
                      <m:r>
                        <a:rPr xmlns:a="http://schemas.openxmlformats.org/drawingml/2006/main" sz="4200" i="1">
                          <a:solidFill>
                            <a:srgbClr val="5E5E5E"/>
                          </a:solidFill>
                          <a:latin typeface="Cambria Math" panose="02040503050406030204" pitchFamily="18" charset="0"/>
                        </a:rPr>
                        <m:t>t</m:t>
                      </m:r>
                    </m:den>
                  </m:f>
                </m:oMath>
              </m:oMathPara>
            </a14:m>
            <a:endParaRPr sz="4200">
              <a:solidFill>
                <a:srgbClr val="5E5E5E"/>
              </a:solidFill>
            </a:endParaRPr>
          </a:p>
        </p:txBody>
      </p:sp>
      <p:sp>
        <p:nvSpPr>
          <p:cNvPr id="380" name="endogenous growth in urban and rural"/>
          <p:cNvSpPr txBox="1"/>
          <p:nvPr/>
        </p:nvSpPr>
        <p:spPr>
          <a:xfrm>
            <a:off x="16546411" y="12719839"/>
            <a:ext cx="7064503"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endogenous growth in urban and rural</a:t>
            </a:r>
          </a:p>
        </p:txBody>
      </p:sp>
      <p:sp>
        <p:nvSpPr>
          <p:cNvPr id="381" name="selection into/out of urban environments"/>
          <p:cNvSpPr txBox="1"/>
          <p:nvPr/>
        </p:nvSpPr>
        <p:spPr>
          <a:xfrm>
            <a:off x="6071385" y="12719839"/>
            <a:ext cx="7494271"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selection into/out of urban environments</a:t>
            </a:r>
          </a:p>
        </p:txBody>
      </p:sp>
      <p:sp>
        <p:nvSpPr>
          <p:cNvPr id="382" name="Line"/>
          <p:cNvSpPr/>
          <p:nvPr/>
        </p:nvSpPr>
        <p:spPr>
          <a:xfrm flipV="1">
            <a:off x="1515101" y="6878430"/>
            <a:ext cx="703754" cy="703755"/>
          </a:xfrm>
          <a:prstGeom prst="line">
            <a:avLst/>
          </a:prstGeom>
          <a:ln w="63500">
            <a:solidFill>
              <a:schemeClr val="accent5">
                <a:hueOff val="-82419"/>
                <a:satOff val="-9513"/>
                <a:lumOff val="-16343"/>
              </a:schemeClr>
            </a:solidFill>
            <a:miter lim="400000"/>
            <a:tailEnd type="triangle"/>
          </a:ln>
        </p:spPr>
        <p:txBody>
          <a:bodyPr lIns="50800" tIns="50800" rIns="50800" bIns="50800" anchor="ctr"/>
          <a:lstStyle/>
          <a:p>
            <a:pPr/>
          </a:p>
        </p:txBody>
      </p:sp>
      <p:sp>
        <p:nvSpPr>
          <p:cNvPr id="383" name="Line"/>
          <p:cNvSpPr/>
          <p:nvPr/>
        </p:nvSpPr>
        <p:spPr>
          <a:xfrm flipV="1">
            <a:off x="13297782" y="11997855"/>
            <a:ext cx="1" cy="829666"/>
          </a:xfrm>
          <a:prstGeom prst="line">
            <a:avLst/>
          </a:prstGeom>
          <a:ln w="63500">
            <a:solidFill>
              <a:schemeClr val="accent5">
                <a:hueOff val="-82419"/>
                <a:satOff val="-9513"/>
                <a:lumOff val="-16343"/>
              </a:schemeClr>
            </a:solidFill>
            <a:miter lim="400000"/>
            <a:tailEnd type="triangle"/>
          </a:ln>
        </p:spPr>
        <p:txBody>
          <a:bodyPr lIns="50800" tIns="50800" rIns="50800" bIns="50800" anchor="ctr"/>
          <a:lstStyle/>
          <a:p>
            <a:pPr/>
          </a:p>
        </p:txBody>
      </p:sp>
      <p:sp>
        <p:nvSpPr>
          <p:cNvPr id="384" name="Line"/>
          <p:cNvSpPr/>
          <p:nvPr/>
        </p:nvSpPr>
        <p:spPr>
          <a:xfrm flipH="1" flipV="1">
            <a:off x="18258071" y="11801408"/>
            <a:ext cx="996904" cy="996903"/>
          </a:xfrm>
          <a:prstGeom prst="line">
            <a:avLst/>
          </a:prstGeom>
          <a:ln w="63500">
            <a:solidFill>
              <a:schemeClr val="accent5">
                <a:hueOff val="-82419"/>
                <a:satOff val="-9513"/>
                <a:lumOff val="-16343"/>
              </a:schemeClr>
            </a:solidFill>
            <a:miter lim="400000"/>
            <a:tailEnd type="triangle"/>
          </a:ln>
        </p:spPr>
        <p:txBody>
          <a:bodyPr lIns="50800" tIns="50800" rIns="50800" bIns="50800" anchor="ctr"/>
          <a:lstStyle/>
          <a:p>
            <a:pPr/>
          </a:p>
        </p:txBody>
      </p:sp>
      <p:sp>
        <p:nvSpPr>
          <p:cNvPr id="385" name="Line"/>
          <p:cNvSpPr/>
          <p:nvPr/>
        </p:nvSpPr>
        <p:spPr>
          <a:xfrm flipH="1" flipV="1">
            <a:off x="4819996" y="6845032"/>
            <a:ext cx="1226475" cy="698008"/>
          </a:xfrm>
          <a:prstGeom prst="line">
            <a:avLst/>
          </a:prstGeom>
          <a:ln w="63500">
            <a:solidFill>
              <a:schemeClr val="accent5">
                <a:hueOff val="-82419"/>
                <a:satOff val="-9513"/>
                <a:lumOff val="-16343"/>
              </a:schemeClr>
            </a:solidFill>
            <a:miter lim="400000"/>
            <a:tailEnd type="triangle"/>
          </a:ln>
        </p:spPr>
        <p:txBody>
          <a:bodyPr lIns="50800" tIns="50800" rIns="50800" bIns="50800" anchor="ctr"/>
          <a:lstStyle/>
          <a:p>
            <a:pPr/>
          </a:p>
        </p:txBody>
      </p:sp>
      <p:sp>
        <p:nvSpPr>
          <p:cNvPr id="386" name="national income is an average…"/>
          <p:cNvSpPr txBox="1"/>
          <p:nvPr/>
        </p:nvSpPr>
        <p:spPr>
          <a:xfrm>
            <a:off x="98918" y="9448646"/>
            <a:ext cx="4246780"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national income is an average </a:t>
            </a:r>
          </a:p>
          <a:p>
            <a:pPr/>
            <a:r>
              <a:t>of urban and rural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0" name="Trajectories_Fit_OWID.pdf" descr="Trajectories_Fit_OWID.pdf"/>
          <p:cNvPicPr>
            <a:picLocks noChangeAspect="1"/>
          </p:cNvPicPr>
          <p:nvPr/>
        </p:nvPicPr>
        <p:blipFill>
          <a:blip r:embed="rId3">
            <a:extLst/>
          </a:blip>
          <a:stretch>
            <a:fillRect/>
          </a:stretch>
        </p:blipFill>
        <p:spPr>
          <a:xfrm>
            <a:off x="12243665" y="1358899"/>
            <a:ext cx="8229601" cy="6172201"/>
          </a:xfrm>
          <a:prstGeom prst="rect">
            <a:avLst/>
          </a:prstGeom>
          <a:ln w="12700">
            <a:miter lim="400000"/>
          </a:ln>
        </p:spPr>
      </p:pic>
      <p:pic>
        <p:nvPicPr>
          <p:cNvPr id="391" name="GDPpc_Av_Growth_Rate_Fit_no_constant.pdf" descr="GDPpc_Av_Growth_Rate_Fit_no_constant.pdf"/>
          <p:cNvPicPr>
            <a:picLocks noChangeAspect="1"/>
          </p:cNvPicPr>
          <p:nvPr/>
        </p:nvPicPr>
        <p:blipFill>
          <a:blip r:embed="rId4">
            <a:extLst/>
          </a:blip>
          <a:stretch>
            <a:fillRect/>
          </a:stretch>
        </p:blipFill>
        <p:spPr>
          <a:xfrm>
            <a:off x="3487968" y="1358899"/>
            <a:ext cx="8229601" cy="6172201"/>
          </a:xfrm>
          <a:prstGeom prst="rect">
            <a:avLst/>
          </a:prstGeom>
          <a:ln w="12700">
            <a:miter lim="400000"/>
          </a:ln>
        </p:spPr>
      </p:pic>
      <p:sp>
        <p:nvSpPr>
          <p:cNvPr id="392" name="A."/>
          <p:cNvSpPr txBox="1"/>
          <p:nvPr/>
        </p:nvSpPr>
        <p:spPr>
          <a:xfrm>
            <a:off x="3747866" y="1542197"/>
            <a:ext cx="54694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a:t>
            </a:r>
          </a:p>
        </p:txBody>
      </p:sp>
      <p:sp>
        <p:nvSpPr>
          <p:cNvPr id="393" name="B."/>
          <p:cNvSpPr txBox="1"/>
          <p:nvPr/>
        </p:nvSpPr>
        <p:spPr>
          <a:xfrm>
            <a:off x="12370084" y="1542197"/>
            <a:ext cx="55466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a:t>
            </a:r>
          </a:p>
        </p:txBody>
      </p:sp>
      <p:sp>
        <p:nvSpPr>
          <p:cNvPr id="394" name="y"/>
          <p:cNvSpPr txBox="1"/>
          <p:nvPr/>
        </p:nvSpPr>
        <p:spPr>
          <a:xfrm rot="16200000">
            <a:off x="12385674" y="3913485"/>
            <a:ext cx="335956" cy="6254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sz="3200">
                <a:solidFill>
                  <a:srgbClr val="000000"/>
                </a:solidFill>
                <a:latin typeface="Times Roman"/>
                <a:ea typeface="Times Roman"/>
                <a:cs typeface="Times Roman"/>
                <a:sym typeface="Times Roman"/>
              </a:defRPr>
            </a:lvl1pPr>
          </a:lstStyle>
          <a:p>
            <a:pPr/>
            <a:r>
              <a:t>y</a:t>
            </a:r>
          </a:p>
        </p:txBody>
      </p:sp>
      <p:sp>
        <p:nvSpPr>
          <p:cNvPr id="395" name="y"/>
          <p:cNvSpPr txBox="1"/>
          <p:nvPr/>
        </p:nvSpPr>
        <p:spPr>
          <a:xfrm rot="16200000">
            <a:off x="3590156" y="4260850"/>
            <a:ext cx="290860" cy="5111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a:solidFill>
                  <a:srgbClr val="000000"/>
                </a:solidFill>
                <a:latin typeface="Times Roman"/>
                <a:ea typeface="Times Roman"/>
                <a:cs typeface="Times Roman"/>
                <a:sym typeface="Times Roman"/>
              </a:defRPr>
            </a:lvl1pPr>
          </a:lstStyle>
          <a:p>
            <a:pPr/>
            <a:r>
              <a:t>y</a:t>
            </a:r>
          </a:p>
        </p:txBody>
      </p:sp>
      <p:sp>
        <p:nvSpPr>
          <p:cNvPr id="396" name="Square"/>
          <p:cNvSpPr/>
          <p:nvPr/>
        </p:nvSpPr>
        <p:spPr>
          <a:xfrm>
            <a:off x="5582127" y="4616732"/>
            <a:ext cx="142876" cy="142876"/>
          </a:xfrm>
          <a:prstGeom prst="rect">
            <a:avLst/>
          </a:prstGeom>
          <a:solidFill>
            <a:schemeClr val="accent3">
              <a:hueOff val="914338"/>
              <a:satOff val="31515"/>
              <a:lumOff val="-30790"/>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7" name="Square"/>
          <p:cNvSpPr/>
          <p:nvPr/>
        </p:nvSpPr>
        <p:spPr>
          <a:xfrm>
            <a:off x="6323291" y="3518380"/>
            <a:ext cx="142876" cy="142876"/>
          </a:xfrm>
          <a:prstGeom prst="rect">
            <a:avLst/>
          </a:prstGeom>
          <a:solidFill>
            <a:schemeClr val="accent3">
              <a:hueOff val="914338"/>
              <a:satOff val="31515"/>
              <a:lumOff val="-30790"/>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8" name="Square"/>
          <p:cNvSpPr/>
          <p:nvPr/>
        </p:nvSpPr>
        <p:spPr>
          <a:xfrm>
            <a:off x="7055525" y="2567369"/>
            <a:ext cx="142876" cy="142876"/>
          </a:xfrm>
          <a:prstGeom prst="rect">
            <a:avLst/>
          </a:prstGeom>
          <a:solidFill>
            <a:schemeClr val="accent3">
              <a:hueOff val="914338"/>
              <a:satOff val="31515"/>
              <a:lumOff val="-30790"/>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9" name="Square"/>
          <p:cNvSpPr/>
          <p:nvPr/>
        </p:nvSpPr>
        <p:spPr>
          <a:xfrm>
            <a:off x="7801154" y="1928896"/>
            <a:ext cx="142876" cy="142876"/>
          </a:xfrm>
          <a:prstGeom prst="rect">
            <a:avLst/>
          </a:prstGeom>
          <a:solidFill>
            <a:schemeClr val="accent3">
              <a:hueOff val="914338"/>
              <a:satOff val="31515"/>
              <a:lumOff val="-30790"/>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0" name="Square"/>
          <p:cNvSpPr/>
          <p:nvPr/>
        </p:nvSpPr>
        <p:spPr>
          <a:xfrm>
            <a:off x="8533388" y="1748234"/>
            <a:ext cx="142876" cy="142876"/>
          </a:xfrm>
          <a:prstGeom prst="rect">
            <a:avLst/>
          </a:prstGeom>
          <a:solidFill>
            <a:schemeClr val="accent3">
              <a:hueOff val="914338"/>
              <a:satOff val="31515"/>
              <a:lumOff val="-30790"/>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1" name="Square"/>
          <p:cNvSpPr/>
          <p:nvPr/>
        </p:nvSpPr>
        <p:spPr>
          <a:xfrm>
            <a:off x="9270087" y="2176859"/>
            <a:ext cx="142876" cy="142876"/>
          </a:xfrm>
          <a:prstGeom prst="rect">
            <a:avLst/>
          </a:prstGeom>
          <a:solidFill>
            <a:schemeClr val="accent3">
              <a:hueOff val="914338"/>
              <a:satOff val="31515"/>
              <a:lumOff val="-30790"/>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2" name="Square"/>
          <p:cNvSpPr/>
          <p:nvPr/>
        </p:nvSpPr>
        <p:spPr>
          <a:xfrm>
            <a:off x="10006786" y="2620947"/>
            <a:ext cx="142876" cy="142876"/>
          </a:xfrm>
          <a:prstGeom prst="rect">
            <a:avLst/>
          </a:prstGeom>
          <a:solidFill>
            <a:schemeClr val="accent3">
              <a:hueOff val="914338"/>
              <a:satOff val="31515"/>
              <a:lumOff val="-30790"/>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3" name="Square"/>
          <p:cNvSpPr/>
          <p:nvPr/>
        </p:nvSpPr>
        <p:spPr>
          <a:xfrm>
            <a:off x="10739021" y="3049572"/>
            <a:ext cx="142876" cy="142876"/>
          </a:xfrm>
          <a:prstGeom prst="rect">
            <a:avLst/>
          </a:prstGeom>
          <a:solidFill>
            <a:schemeClr val="accent3">
              <a:hueOff val="914338"/>
              <a:satOff val="31515"/>
              <a:lumOff val="-30790"/>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4" name="Square"/>
          <p:cNvSpPr/>
          <p:nvPr/>
        </p:nvSpPr>
        <p:spPr>
          <a:xfrm>
            <a:off x="5249907" y="2022658"/>
            <a:ext cx="142876" cy="142876"/>
          </a:xfrm>
          <a:prstGeom prst="rect">
            <a:avLst/>
          </a:prstGeom>
          <a:solidFill>
            <a:schemeClr val="accent3">
              <a:hueOff val="914338"/>
              <a:satOff val="31515"/>
              <a:lumOff val="-30790"/>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5" name="Polygon"/>
          <p:cNvSpPr/>
          <p:nvPr/>
        </p:nvSpPr>
        <p:spPr>
          <a:xfrm>
            <a:off x="7787664" y="3103314"/>
            <a:ext cx="169855" cy="161541"/>
          </a:xfrm>
          <a:prstGeom prst="pentagon">
            <a:avLst/>
          </a:prstGeom>
          <a:solidFill>
            <a:srgbClr val="0433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6" name="Polygon"/>
          <p:cNvSpPr/>
          <p:nvPr/>
        </p:nvSpPr>
        <p:spPr>
          <a:xfrm>
            <a:off x="7042036" y="3424783"/>
            <a:ext cx="169854" cy="161540"/>
          </a:xfrm>
          <a:prstGeom prst="pentagon">
            <a:avLst/>
          </a:prstGeom>
          <a:solidFill>
            <a:srgbClr val="0433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7" name="Polygon"/>
          <p:cNvSpPr/>
          <p:nvPr/>
        </p:nvSpPr>
        <p:spPr>
          <a:xfrm>
            <a:off x="6309802" y="4040931"/>
            <a:ext cx="169853" cy="161541"/>
          </a:xfrm>
          <a:prstGeom prst="pentagon">
            <a:avLst/>
          </a:prstGeom>
          <a:solidFill>
            <a:srgbClr val="0433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8" name="Polygon"/>
          <p:cNvSpPr/>
          <p:nvPr/>
        </p:nvSpPr>
        <p:spPr>
          <a:xfrm>
            <a:off x="5568638" y="4724052"/>
            <a:ext cx="169853" cy="161541"/>
          </a:xfrm>
          <a:prstGeom prst="pentagon">
            <a:avLst/>
          </a:prstGeom>
          <a:solidFill>
            <a:srgbClr val="0433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9" name="Polygon"/>
          <p:cNvSpPr/>
          <p:nvPr/>
        </p:nvSpPr>
        <p:spPr>
          <a:xfrm>
            <a:off x="8519899" y="3371205"/>
            <a:ext cx="169854" cy="161540"/>
          </a:xfrm>
          <a:prstGeom prst="pentagon">
            <a:avLst/>
          </a:prstGeom>
          <a:solidFill>
            <a:srgbClr val="0433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0" name="Polygon"/>
          <p:cNvSpPr/>
          <p:nvPr/>
        </p:nvSpPr>
        <p:spPr>
          <a:xfrm>
            <a:off x="9256598" y="4076650"/>
            <a:ext cx="169854" cy="161541"/>
          </a:xfrm>
          <a:prstGeom prst="pentagon">
            <a:avLst/>
          </a:prstGeom>
          <a:solidFill>
            <a:srgbClr val="0433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1" name="Polygon"/>
          <p:cNvSpPr/>
          <p:nvPr/>
        </p:nvSpPr>
        <p:spPr>
          <a:xfrm>
            <a:off x="9993297" y="4678837"/>
            <a:ext cx="169854" cy="161541"/>
          </a:xfrm>
          <a:prstGeom prst="pentagon">
            <a:avLst/>
          </a:prstGeom>
          <a:solidFill>
            <a:srgbClr val="0433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2" name="Polygon"/>
          <p:cNvSpPr/>
          <p:nvPr/>
        </p:nvSpPr>
        <p:spPr>
          <a:xfrm>
            <a:off x="10725532" y="5174435"/>
            <a:ext cx="169854" cy="161541"/>
          </a:xfrm>
          <a:prstGeom prst="pentagon">
            <a:avLst/>
          </a:prstGeom>
          <a:solidFill>
            <a:srgbClr val="0433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3" name="Polygon"/>
          <p:cNvSpPr/>
          <p:nvPr/>
        </p:nvSpPr>
        <p:spPr>
          <a:xfrm>
            <a:off x="5236418" y="2263923"/>
            <a:ext cx="169854" cy="161541"/>
          </a:xfrm>
          <a:prstGeom prst="pentagon">
            <a:avLst/>
          </a:prstGeom>
          <a:solidFill>
            <a:srgbClr val="0433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4" name="Rectangle"/>
          <p:cNvSpPr/>
          <p:nvPr/>
        </p:nvSpPr>
        <p:spPr>
          <a:xfrm>
            <a:off x="5629158" y="2232191"/>
            <a:ext cx="930921" cy="225005"/>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5" name="Rectangle"/>
          <p:cNvSpPr/>
          <p:nvPr/>
        </p:nvSpPr>
        <p:spPr>
          <a:xfrm>
            <a:off x="5629158" y="2526304"/>
            <a:ext cx="930921" cy="225005"/>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6" name="Equation"/>
          <p:cNvSpPr txBox="1"/>
          <p:nvPr/>
        </p:nvSpPr>
        <p:spPr>
          <a:xfrm>
            <a:off x="5607118" y="2240833"/>
            <a:ext cx="954943" cy="21540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2100" i="1">
                          <a:solidFill>
                            <a:srgbClr val="000000"/>
                          </a:solidFill>
                          <a:latin typeface="Cambria Math" panose="02040503050406030204" pitchFamily="18" charset="0"/>
                        </a:rPr>
                        <m:t>a</m:t>
                      </m:r>
                    </m:e>
                    <m:sub>
                      <m:r>
                        <a:rPr xmlns:a="http://schemas.openxmlformats.org/drawingml/2006/main" sz="2100" i="1">
                          <a:solidFill>
                            <a:srgbClr val="000000"/>
                          </a:solidFill>
                          <a:latin typeface="Cambria Math" panose="02040503050406030204" pitchFamily="18" charset="0"/>
                        </a:rPr>
                        <m:t>0</m:t>
                      </m:r>
                    </m:sub>
                  </m:sSub>
                  <m:sSub>
                    <m:e>
                      <m:r>
                        <a:rPr xmlns:a="http://schemas.openxmlformats.org/drawingml/2006/main" sz="2100" i="1">
                          <a:solidFill>
                            <a:srgbClr val="000000"/>
                          </a:solidFill>
                          <a:latin typeface="Cambria Math" panose="02040503050406030204" pitchFamily="18" charset="0"/>
                        </a:rPr>
                        <m:t>v</m:t>
                      </m:r>
                    </m:e>
                    <m:sub>
                      <m:r>
                        <a:rPr xmlns:a="http://schemas.openxmlformats.org/drawingml/2006/main" sz="2100" i="1">
                          <a:solidFill>
                            <a:srgbClr val="000000"/>
                          </a:solidFill>
                          <a:latin typeface="Cambria Math" panose="02040503050406030204" pitchFamily="18" charset="0"/>
                        </a:rPr>
                        <m:t>u</m:t>
                      </m:r>
                    </m:sub>
                  </m:sSub>
                  <m:r>
                    <a:rPr xmlns:a="http://schemas.openxmlformats.org/drawingml/2006/main" sz="2100" i="1">
                      <a:solidFill>
                        <a:srgbClr val="000000"/>
                      </a:solidFill>
                      <a:latin typeface="Cambria Math" panose="02040503050406030204" pitchFamily="18" charset="0"/>
                    </a:rPr>
                    <m:t>+</m:t>
                  </m:r>
                  <m:sSub>
                    <m:e>
                      <m:r>
                        <a:rPr xmlns:a="http://schemas.openxmlformats.org/drawingml/2006/main" sz="2100" i="1">
                          <a:solidFill>
                            <a:srgbClr val="000000"/>
                          </a:solidFill>
                          <a:latin typeface="Cambria Math" panose="02040503050406030204" pitchFamily="18" charset="0"/>
                        </a:rPr>
                        <m:t>a</m:t>
                      </m:r>
                    </m:e>
                    <m:sub>
                      <m:r>
                        <a:rPr xmlns:a="http://schemas.openxmlformats.org/drawingml/2006/main" sz="2100" i="1">
                          <a:solidFill>
                            <a:srgbClr val="000000"/>
                          </a:solidFill>
                          <a:latin typeface="Cambria Math" panose="02040503050406030204" pitchFamily="18" charset="0"/>
                        </a:rPr>
                        <m:t>2</m:t>
                      </m:r>
                    </m:sub>
                  </m:sSub>
                </m:oMath>
              </m:oMathPara>
            </a14:m>
            <a:endParaRPr sz="2100"/>
          </a:p>
        </p:txBody>
      </p:sp>
      <p:sp>
        <p:nvSpPr>
          <p:cNvPr id="417" name="Equation"/>
          <p:cNvSpPr txBox="1"/>
          <p:nvPr/>
        </p:nvSpPr>
        <p:spPr>
          <a:xfrm>
            <a:off x="5660696" y="2546155"/>
            <a:ext cx="341341" cy="18448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2100" i="1">
                          <a:solidFill>
                            <a:srgbClr val="000000"/>
                          </a:solidFill>
                          <a:latin typeface="Cambria Math" panose="02040503050406030204" pitchFamily="18" charset="0"/>
                        </a:rPr>
                        <m:t>a</m:t>
                      </m:r>
                    </m:e>
                    <m:sub>
                      <m:r>
                        <a:rPr xmlns:a="http://schemas.openxmlformats.org/drawingml/2006/main" sz="2100" i="1">
                          <a:solidFill>
                            <a:srgbClr val="000000"/>
                          </a:solidFill>
                          <a:latin typeface="Cambria Math" panose="02040503050406030204" pitchFamily="18" charset="0"/>
                        </a:rPr>
                        <m:t>1</m:t>
                      </m:r>
                    </m:sub>
                  </m:sSub>
                  <m:r>
                    <a:rPr xmlns:a="http://schemas.openxmlformats.org/drawingml/2006/main" sz="2100" i="1">
                      <a:solidFill>
                        <a:srgbClr val="000000"/>
                      </a:solidFill>
                      <a:latin typeface="Cambria Math" panose="02040503050406030204" pitchFamily="18" charset="0"/>
                    </a:rPr>
                    <m:t>u</m:t>
                  </m:r>
                </m:oMath>
              </m:oMathPara>
            </a14:m>
            <a:endParaRPr sz="2100"/>
          </a:p>
        </p:txBody>
      </p:sp>
      <p:sp>
        <p:nvSpPr>
          <p:cNvPr id="418" name="Line"/>
          <p:cNvSpPr/>
          <p:nvPr/>
        </p:nvSpPr>
        <p:spPr>
          <a:xfrm flipV="1">
            <a:off x="5647985" y="4480976"/>
            <a:ext cx="5178897" cy="1756372"/>
          </a:xfrm>
          <a:prstGeom prst="line">
            <a:avLst/>
          </a:prstGeom>
          <a:ln w="50800">
            <a:solidFill>
              <a:srgbClr val="929292"/>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9" name="Line"/>
          <p:cNvSpPr/>
          <p:nvPr/>
        </p:nvSpPr>
        <p:spPr>
          <a:xfrm>
            <a:off x="5137180" y="2620947"/>
            <a:ext cx="404049" cy="1"/>
          </a:xfrm>
          <a:prstGeom prst="line">
            <a:avLst/>
          </a:prstGeom>
          <a:ln w="50800">
            <a:solidFill>
              <a:srgbClr val="929292"/>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20" name="Percent Urban"/>
          <p:cNvSpPr txBox="1"/>
          <p:nvPr/>
        </p:nvSpPr>
        <p:spPr>
          <a:xfrm>
            <a:off x="6198254" y="6883369"/>
            <a:ext cx="4361597" cy="56471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2800">
                <a:solidFill>
                  <a:srgbClr val="000000"/>
                </a:solidFill>
              </a:defRPr>
            </a:lvl1pPr>
          </a:lstStyle>
          <a:p>
            <a:pPr/>
            <a:r>
              <a:t>Percent Urban</a:t>
            </a:r>
          </a:p>
        </p:txBody>
      </p:sp>
      <p:sp>
        <p:nvSpPr>
          <p:cNvPr id="421" name="Most of the Effect is due to fast migration from rural environments to larger cities"/>
          <p:cNvSpPr txBox="1"/>
          <p:nvPr/>
        </p:nvSpPr>
        <p:spPr>
          <a:xfrm>
            <a:off x="4511395" y="11591337"/>
            <a:ext cx="15361210"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Most of the Effect is due to fast migration from rural environments to larger cities </a:t>
            </a:r>
          </a:p>
        </p:txBody>
      </p:sp>
      <p:sp>
        <p:nvSpPr>
          <p:cNvPr id="422" name="There is a few percent GDP/capita speed up in annual growth rate around 50% urbanized"/>
          <p:cNvSpPr txBox="1"/>
          <p:nvPr/>
        </p:nvSpPr>
        <p:spPr>
          <a:xfrm>
            <a:off x="4718946" y="12544427"/>
            <a:ext cx="14320877"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There is a few percent GDP/capita speed up in annual growth rate around 50% urbanized</a:t>
            </a:r>
          </a:p>
        </p:txBody>
      </p:sp>
      <p:sp>
        <p:nvSpPr>
          <p:cNvPr id="423" name="GDP growth rate per year"/>
          <p:cNvSpPr txBox="1"/>
          <p:nvPr/>
        </p:nvSpPr>
        <p:spPr>
          <a:xfrm>
            <a:off x="6312748" y="763291"/>
            <a:ext cx="3849371" cy="473391"/>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500">
                <a:solidFill>
                  <a:srgbClr val="FFFFFF"/>
                </a:solidFill>
                <a:latin typeface="Helvetica Neue Medium"/>
                <a:ea typeface="Helvetica Neue Medium"/>
                <a:cs typeface="Helvetica Neue Medium"/>
                <a:sym typeface="Helvetica Neue Medium"/>
              </a:defRPr>
            </a:lvl1pPr>
          </a:lstStyle>
          <a:p>
            <a:pPr/>
            <a:r>
              <a:t>GDP growth rate per year</a:t>
            </a:r>
          </a:p>
        </p:txBody>
      </p:sp>
      <p:pic>
        <p:nvPicPr>
          <p:cNvPr id="424" name="Screen Shot 2020-12-01 at 1.54.57 PM.pdf" descr="Screen Shot 2020-12-01 at 1.54.57 PM.pdf"/>
          <p:cNvPicPr>
            <a:picLocks noChangeAspect="1"/>
          </p:cNvPicPr>
          <p:nvPr/>
        </p:nvPicPr>
        <p:blipFill>
          <a:blip r:embed="rId5">
            <a:extLst/>
          </a:blip>
          <a:stretch>
            <a:fillRect/>
          </a:stretch>
        </p:blipFill>
        <p:spPr>
          <a:xfrm>
            <a:off x="12543201" y="9740397"/>
            <a:ext cx="8135254" cy="1185632"/>
          </a:xfrm>
          <a:prstGeom prst="rect">
            <a:avLst/>
          </a:prstGeom>
          <a:ln w="12700">
            <a:miter lim="400000"/>
          </a:ln>
        </p:spPr>
      </p:pic>
      <p:pic>
        <p:nvPicPr>
          <p:cNvPr id="425" name="Screen Shot 2020-12-01 at 1.54.46 PM.pdf" descr="Screen Shot 2020-12-01 at 1.54.46 PM.pdf"/>
          <p:cNvPicPr>
            <a:picLocks noChangeAspect="1"/>
          </p:cNvPicPr>
          <p:nvPr/>
        </p:nvPicPr>
        <p:blipFill>
          <a:blip r:embed="rId6">
            <a:extLst/>
          </a:blip>
          <a:stretch>
            <a:fillRect/>
          </a:stretch>
        </p:blipFill>
        <p:spPr>
          <a:xfrm>
            <a:off x="1372809" y="9639283"/>
            <a:ext cx="11245218" cy="1387860"/>
          </a:xfrm>
          <a:prstGeom prst="rect">
            <a:avLst/>
          </a:prstGeom>
          <a:ln w="12700">
            <a:miter lim="400000"/>
          </a:ln>
        </p:spPr>
      </p:pic>
      <p:pic>
        <p:nvPicPr>
          <p:cNvPr id="426" name="Screen Shot 2020-12-01 at 1.54.35 PM.pdf" descr="Screen Shot 2020-12-01 at 1.54.35 PM.pdf"/>
          <p:cNvPicPr>
            <a:picLocks noChangeAspect="1"/>
          </p:cNvPicPr>
          <p:nvPr/>
        </p:nvPicPr>
        <p:blipFill>
          <a:blip r:embed="rId7">
            <a:extLst/>
          </a:blip>
          <a:stretch>
            <a:fillRect/>
          </a:stretch>
        </p:blipFill>
        <p:spPr>
          <a:xfrm>
            <a:off x="5305246" y="7778686"/>
            <a:ext cx="13773508" cy="1870206"/>
          </a:xfrm>
          <a:prstGeom prst="rect">
            <a:avLst/>
          </a:prstGeom>
          <a:ln w="12700">
            <a:miter lim="400000"/>
          </a:ln>
        </p:spPr>
      </p:pic>
      <p:sp>
        <p:nvSpPr>
          <p:cNvPr id="427" name="urbanization speed boost"/>
          <p:cNvSpPr txBox="1"/>
          <p:nvPr/>
        </p:nvSpPr>
        <p:spPr>
          <a:xfrm>
            <a:off x="18882596" y="7536887"/>
            <a:ext cx="4894784"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urbanization speed boost</a:t>
            </a:r>
          </a:p>
        </p:txBody>
      </p:sp>
      <p:sp>
        <p:nvSpPr>
          <p:cNvPr id="428" name="Line"/>
          <p:cNvSpPr/>
          <p:nvPr/>
        </p:nvSpPr>
        <p:spPr>
          <a:xfrm flipH="1">
            <a:off x="14911678" y="7813484"/>
            <a:ext cx="4028794" cy="410653"/>
          </a:xfrm>
          <a:prstGeom prst="line">
            <a:avLst/>
          </a:prstGeom>
          <a:ln w="63500">
            <a:solidFill>
              <a:schemeClr val="accent5">
                <a:hueOff val="-82419"/>
                <a:satOff val="-9513"/>
                <a:lumOff val="-16343"/>
              </a:schemeClr>
            </a:solidFill>
            <a:miter lim="400000"/>
            <a:tailEnd type="triangle"/>
          </a:ln>
        </p:spPr>
        <p:txBody>
          <a:bodyPr lIns="50800" tIns="50800" rIns="50800" bIns="50800" anchor="ctr"/>
          <a:lstStyle/>
          <a:p>
            <a:pPr/>
          </a:p>
        </p:txBody>
      </p:sp>
      <p:sp>
        <p:nvSpPr>
          <p:cNvPr id="429" name="Equation"/>
          <p:cNvSpPr txBox="1"/>
          <p:nvPr/>
        </p:nvSpPr>
        <p:spPr>
          <a:xfrm>
            <a:off x="22183263" y="8440809"/>
            <a:ext cx="1449827" cy="89729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3300" i="1">
                          <a:solidFill>
                            <a:srgbClr val="000000"/>
                          </a:solidFill>
                          <a:latin typeface="Cambria Math" panose="02040503050406030204" pitchFamily="18" charset="0"/>
                        </a:rPr>
                      </m:ctrlPr>
                      <m:type m:val="bar"/>
                    </m:fPr>
                    <m:num>
                      <m:r>
                        <m:rPr>
                          <m:sty m:val="p"/>
                        </m:rPr>
                        <a:rPr xmlns:a="http://schemas.openxmlformats.org/drawingml/2006/main" sz="3300" i="1">
                          <a:solidFill>
                            <a:srgbClr val="000000"/>
                          </a:solidFill>
                          <a:latin typeface="Cambria Math" panose="02040503050406030204" pitchFamily="18" charset="0"/>
                        </a:rPr>
                        <m:t>Δ</m:t>
                      </m:r>
                      <m:r>
                        <a:rPr xmlns:a="http://schemas.openxmlformats.org/drawingml/2006/main" sz="3300" i="1">
                          <a:solidFill>
                            <a:srgbClr val="000000"/>
                          </a:solidFill>
                          <a:latin typeface="Cambria Math" panose="02040503050406030204" pitchFamily="18" charset="0"/>
                        </a:rPr>
                        <m:t>u</m:t>
                      </m:r>
                    </m:num>
                    <m:den>
                      <m:r>
                        <m:rPr>
                          <m:sty m:val="p"/>
                        </m:rPr>
                        <a:rPr xmlns:a="http://schemas.openxmlformats.org/drawingml/2006/main" sz="3300" i="1">
                          <a:solidFill>
                            <a:srgbClr val="000000"/>
                          </a:solidFill>
                          <a:latin typeface="Cambria Math" panose="02040503050406030204" pitchFamily="18" charset="0"/>
                        </a:rPr>
                        <m:t>Δ</m:t>
                      </m:r>
                      <m:r>
                        <a:rPr xmlns:a="http://schemas.openxmlformats.org/drawingml/2006/main" sz="3300" i="1">
                          <a:solidFill>
                            <a:srgbClr val="000000"/>
                          </a:solidFill>
                          <a:latin typeface="Cambria Math" panose="02040503050406030204" pitchFamily="18" charset="0"/>
                        </a:rPr>
                        <m:t>t</m:t>
                      </m:r>
                    </m:den>
                  </m:f>
                  <m:r>
                    <a:rPr xmlns:a="http://schemas.openxmlformats.org/drawingml/2006/main" sz="3300" i="1">
                      <a:solidFill>
                        <a:srgbClr val="000000"/>
                      </a:solidFill>
                      <a:latin typeface="Cambria Math" panose="02040503050406030204" pitchFamily="18" charset="0"/>
                    </a:rPr>
                    <m:t>=</m:t>
                  </m:r>
                  <m:sSub>
                    <m:e>
                      <m:r>
                        <a:rPr xmlns:a="http://schemas.openxmlformats.org/drawingml/2006/main" sz="3300" i="1">
                          <a:solidFill>
                            <a:srgbClr val="000000"/>
                          </a:solidFill>
                          <a:latin typeface="Cambria Math" panose="02040503050406030204" pitchFamily="18" charset="0"/>
                        </a:rPr>
                        <m:t>v</m:t>
                      </m:r>
                    </m:e>
                    <m:sub>
                      <m:r>
                        <a:rPr xmlns:a="http://schemas.openxmlformats.org/drawingml/2006/main" sz="3300" i="1">
                          <a:solidFill>
                            <a:srgbClr val="000000"/>
                          </a:solidFill>
                          <a:latin typeface="Cambria Math" panose="02040503050406030204" pitchFamily="18" charset="0"/>
                        </a:rPr>
                        <m:t>u</m:t>
                      </m:r>
                    </m:sub>
                  </m:sSub>
                </m:oMath>
              </m:oMathPara>
            </a14:m>
            <a:endParaRPr sz="3300"/>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3" name="Trajectories_Fit_OWID_Portugal_all.pdf" descr="Trajectories_Fit_OWID_Portugal_all.pdf"/>
          <p:cNvPicPr>
            <a:picLocks noChangeAspect="1"/>
          </p:cNvPicPr>
          <p:nvPr/>
        </p:nvPicPr>
        <p:blipFill>
          <a:blip r:embed="rId3">
            <a:extLst/>
          </a:blip>
          <a:stretch>
            <a:fillRect/>
          </a:stretch>
        </p:blipFill>
        <p:spPr>
          <a:xfrm>
            <a:off x="4123902" y="1504776"/>
            <a:ext cx="13850024" cy="10387519"/>
          </a:xfrm>
          <a:prstGeom prst="rect">
            <a:avLst/>
          </a:prstGeom>
          <a:ln w="12700">
            <a:miter lim="400000"/>
          </a:ln>
        </p:spPr>
      </p:pic>
      <p:sp>
        <p:nvSpPr>
          <p:cNvPr id="434" name="The general connection between urbanization and development:"/>
          <p:cNvSpPr txBox="1"/>
          <p:nvPr/>
        </p:nvSpPr>
        <p:spPr>
          <a:xfrm>
            <a:off x="675122" y="429469"/>
            <a:ext cx="15663673"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vl1pPr>
          </a:lstStyle>
          <a:p>
            <a:pPr/>
            <a:r>
              <a:t>The general connection between urbanization and development:</a:t>
            </a:r>
          </a:p>
        </p:txBody>
      </p:sp>
      <p:sp>
        <p:nvSpPr>
          <p:cNvPr id="435" name="On average, every 1% rise in urbanization leads to a ~4% increase in real GDP/capita!"/>
          <p:cNvSpPr txBox="1"/>
          <p:nvPr/>
        </p:nvSpPr>
        <p:spPr>
          <a:xfrm>
            <a:off x="1303970" y="12042823"/>
            <a:ext cx="20795997"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vl1pPr>
          </a:lstStyle>
          <a:p>
            <a:pPr/>
            <a:r>
              <a:t>On average, every 1% rise in urbanization leads to a ~4% increase in real GDP/capita!</a:t>
            </a:r>
          </a:p>
        </p:txBody>
      </p:sp>
      <p:sp>
        <p:nvSpPr>
          <p:cNvPr id="436" name="~$50,000/capita/year"/>
          <p:cNvSpPr txBox="1"/>
          <p:nvPr/>
        </p:nvSpPr>
        <p:spPr>
          <a:xfrm>
            <a:off x="18604314" y="2621836"/>
            <a:ext cx="4228492"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chemeClr val="accent5">
                    <a:hueOff val="-82419"/>
                    <a:satOff val="-9513"/>
                    <a:lumOff val="-16343"/>
                  </a:schemeClr>
                </a:solidFill>
              </a:defRPr>
            </a:lvl1pPr>
          </a:lstStyle>
          <a:p>
            <a:pPr/>
            <a:r>
              <a:t>~$50,000/capita/year</a:t>
            </a:r>
          </a:p>
        </p:txBody>
      </p:sp>
      <p:pic>
        <p:nvPicPr>
          <p:cNvPr id="437" name="Line Line" descr="Line Line"/>
          <p:cNvPicPr>
            <a:picLocks noChangeAspect="0"/>
          </p:cNvPicPr>
          <p:nvPr/>
        </p:nvPicPr>
        <p:blipFill>
          <a:blip r:embed="rId4">
            <a:extLst/>
          </a:blip>
          <a:stretch>
            <a:fillRect/>
          </a:stretch>
        </p:blipFill>
        <p:spPr>
          <a:xfrm rot="9215163">
            <a:off x="16960569" y="3230714"/>
            <a:ext cx="1645618" cy="352235"/>
          </a:xfrm>
          <a:prstGeom prst="rect">
            <a:avLst/>
          </a:prstGeom>
        </p:spPr>
      </p:pic>
      <p:sp>
        <p:nvSpPr>
          <p:cNvPr id="439" name="~$300/capita/year"/>
          <p:cNvSpPr txBox="1"/>
          <p:nvPr/>
        </p:nvSpPr>
        <p:spPr>
          <a:xfrm>
            <a:off x="821821" y="8749321"/>
            <a:ext cx="3628289"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chemeClr val="accent5">
                    <a:hueOff val="-82419"/>
                    <a:satOff val="-9513"/>
                    <a:lumOff val="-16343"/>
                  </a:schemeClr>
                </a:solidFill>
              </a:defRPr>
            </a:lvl1pPr>
          </a:lstStyle>
          <a:p>
            <a:pPr/>
            <a:r>
              <a:t>~$300/capita/year</a:t>
            </a:r>
          </a:p>
        </p:txBody>
      </p:sp>
      <p:pic>
        <p:nvPicPr>
          <p:cNvPr id="440" name="Line Line" descr="Line Line"/>
          <p:cNvPicPr>
            <a:picLocks noChangeAspect="0"/>
          </p:cNvPicPr>
          <p:nvPr/>
        </p:nvPicPr>
        <p:blipFill>
          <a:blip r:embed="rId5">
            <a:extLst/>
          </a:blip>
          <a:stretch>
            <a:fillRect/>
          </a:stretch>
        </p:blipFill>
        <p:spPr>
          <a:xfrm rot="20419162">
            <a:off x="4440242" y="8524777"/>
            <a:ext cx="1887364" cy="352235"/>
          </a:xfrm>
          <a:prstGeom prst="rect">
            <a:avLst/>
          </a:prstGeom>
        </p:spPr>
      </p:pic>
      <p:sp>
        <p:nvSpPr>
          <p:cNvPr id="442" name="Liberia"/>
          <p:cNvSpPr txBox="1"/>
          <p:nvPr/>
        </p:nvSpPr>
        <p:spPr>
          <a:xfrm>
            <a:off x="13839856" y="8743149"/>
            <a:ext cx="1447801"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solidFill>
                  <a:schemeClr val="accent4">
                    <a:hueOff val="-476017"/>
                    <a:lumOff val="-10042"/>
                  </a:schemeClr>
                </a:solidFill>
              </a:defRPr>
            </a:lvl1pPr>
          </a:lstStyle>
          <a:p>
            <a:pPr/>
            <a:r>
              <a:t>Liberia</a:t>
            </a:r>
          </a:p>
        </p:txBody>
      </p:sp>
      <p:sp>
        <p:nvSpPr>
          <p:cNvPr id="443" name="Line"/>
          <p:cNvSpPr/>
          <p:nvPr/>
        </p:nvSpPr>
        <p:spPr>
          <a:xfrm flipH="1">
            <a:off x="12176864" y="9069831"/>
            <a:ext cx="1634590" cy="376356"/>
          </a:xfrm>
          <a:prstGeom prst="line">
            <a:avLst/>
          </a:prstGeom>
          <a:ln w="25400">
            <a:solidFill>
              <a:schemeClr val="accent4">
                <a:hueOff val="-476017"/>
                <a:lumOff val="-10042"/>
              </a:schemeClr>
            </a:solidFill>
            <a:miter lim="400000"/>
            <a:tailEnd type="triangle"/>
          </a:ln>
        </p:spPr>
        <p:txBody>
          <a:bodyPr lIns="50800" tIns="50800" rIns="50800" bIns="50800" anchor="ctr"/>
          <a:lstStyle/>
          <a:p>
            <a:pPr/>
          </a:p>
        </p:txBody>
      </p:sp>
      <p:sp>
        <p:nvSpPr>
          <p:cNvPr id="444" name="Portugal"/>
          <p:cNvSpPr txBox="1"/>
          <p:nvPr/>
        </p:nvSpPr>
        <p:spPr>
          <a:xfrm>
            <a:off x="9050388" y="2692042"/>
            <a:ext cx="1832916"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chemeClr val="accent5">
                    <a:hueOff val="-82419"/>
                    <a:satOff val="-9513"/>
                    <a:lumOff val="-16343"/>
                  </a:schemeClr>
                </a:solidFill>
              </a:defRPr>
            </a:lvl1pPr>
          </a:lstStyle>
          <a:p>
            <a:pPr/>
            <a:r>
              <a:t>Portugal</a:t>
            </a:r>
          </a:p>
        </p:txBody>
      </p:sp>
      <p:pic>
        <p:nvPicPr>
          <p:cNvPr id="445" name="Line Line" descr="Line Line"/>
          <p:cNvPicPr>
            <a:picLocks noChangeAspect="0"/>
          </p:cNvPicPr>
          <p:nvPr/>
        </p:nvPicPr>
        <p:blipFill>
          <a:blip r:embed="rId6">
            <a:extLst/>
          </a:blip>
          <a:stretch>
            <a:fillRect/>
          </a:stretch>
        </p:blipFill>
        <p:spPr>
          <a:xfrm rot="3768997">
            <a:off x="10113379" y="3981708"/>
            <a:ext cx="1868120" cy="352234"/>
          </a:xfrm>
          <a:prstGeom prst="rect">
            <a:avLst/>
          </a:prstGeom>
        </p:spPr>
      </p:pic>
      <p:sp>
        <p:nvSpPr>
          <p:cNvPr id="447" name="Subsistence…"/>
          <p:cNvSpPr txBox="1"/>
          <p:nvPr/>
        </p:nvSpPr>
        <p:spPr>
          <a:xfrm>
            <a:off x="1698095" y="9542620"/>
            <a:ext cx="1875740"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Subsistence </a:t>
            </a:r>
          </a:p>
          <a:p>
            <a:pPr/>
            <a:r>
              <a:t>Society</a:t>
            </a:r>
          </a:p>
        </p:txBody>
      </p:sp>
      <p:sp>
        <p:nvSpPr>
          <p:cNvPr id="448" name="Complex…"/>
          <p:cNvSpPr txBox="1"/>
          <p:nvPr/>
        </p:nvSpPr>
        <p:spPr>
          <a:xfrm>
            <a:off x="19693365" y="3270208"/>
            <a:ext cx="2050390"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Complex </a:t>
            </a:r>
          </a:p>
          <a:p>
            <a:pPr/>
            <a:r>
              <a:t>Urban Society</a:t>
            </a:r>
          </a:p>
        </p:txBody>
      </p:sp>
      <p:sp>
        <p:nvSpPr>
          <p:cNvPr id="449" name="Data from…"/>
          <p:cNvSpPr txBox="1"/>
          <p:nvPr/>
        </p:nvSpPr>
        <p:spPr>
          <a:xfrm>
            <a:off x="15548240" y="10895109"/>
            <a:ext cx="7674865"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Data from </a:t>
            </a:r>
          </a:p>
          <a:p>
            <a:pPr algn="l"/>
            <a:r>
              <a:t>https://ourworldindata.org/grapher/urbanization-vs-gdp</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3" name="Trajectories_Fit_OWID.pdf" descr="Trajectories_Fit_OWID.pdf"/>
          <p:cNvPicPr>
            <a:picLocks noChangeAspect="1"/>
          </p:cNvPicPr>
          <p:nvPr/>
        </p:nvPicPr>
        <p:blipFill>
          <a:blip r:embed="rId3">
            <a:extLst/>
          </a:blip>
          <a:stretch>
            <a:fillRect/>
          </a:stretch>
        </p:blipFill>
        <p:spPr>
          <a:xfrm>
            <a:off x="5491202" y="1832401"/>
            <a:ext cx="13401596" cy="10051198"/>
          </a:xfrm>
          <a:prstGeom prst="rect">
            <a:avLst/>
          </a:prstGeom>
          <a:ln w="12700">
            <a:miter lim="400000"/>
          </a:ln>
        </p:spPr>
      </p:pic>
      <p:sp>
        <p:nvSpPr>
          <p:cNvPr id="454" name="Line"/>
          <p:cNvSpPr/>
          <p:nvPr/>
        </p:nvSpPr>
        <p:spPr>
          <a:xfrm flipH="1" flipV="1">
            <a:off x="14025184" y="5892555"/>
            <a:ext cx="977484" cy="977484"/>
          </a:xfrm>
          <a:prstGeom prst="line">
            <a:avLst/>
          </a:prstGeom>
          <a:ln w="76200">
            <a:solidFill>
              <a:srgbClr val="CEE1ED"/>
            </a:solidFill>
            <a:miter lim="400000"/>
            <a:tailEnd type="triangle"/>
          </a:ln>
        </p:spPr>
        <p:txBody>
          <a:bodyPr lIns="50800" tIns="50800" rIns="50800" bIns="50800" anchor="ctr"/>
          <a:lstStyle/>
          <a:p>
            <a:pPr/>
          </a:p>
        </p:txBody>
      </p:sp>
      <p:sp>
        <p:nvSpPr>
          <p:cNvPr id="455" name="1550"/>
          <p:cNvSpPr txBox="1"/>
          <p:nvPr/>
        </p:nvSpPr>
        <p:spPr>
          <a:xfrm>
            <a:off x="10089093" y="9831434"/>
            <a:ext cx="79217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1550</a:t>
            </a:r>
          </a:p>
        </p:txBody>
      </p:sp>
      <p:sp>
        <p:nvSpPr>
          <p:cNvPr id="456" name="Line"/>
          <p:cNvSpPr/>
          <p:nvPr/>
        </p:nvSpPr>
        <p:spPr>
          <a:xfrm flipH="1">
            <a:off x="9532050" y="9122357"/>
            <a:ext cx="1156138" cy="1"/>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457" name="Line"/>
          <p:cNvSpPr/>
          <p:nvPr/>
        </p:nvSpPr>
        <p:spPr>
          <a:xfrm flipH="1">
            <a:off x="8870288" y="10062116"/>
            <a:ext cx="954296" cy="1"/>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458" name="Before 20th century"/>
          <p:cNvSpPr txBox="1"/>
          <p:nvPr/>
        </p:nvSpPr>
        <p:spPr>
          <a:xfrm>
            <a:off x="10753039" y="8891675"/>
            <a:ext cx="280172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Before 20th century</a:t>
            </a:r>
          </a:p>
        </p:txBody>
      </p:sp>
      <p:sp>
        <p:nvSpPr>
          <p:cNvPr id="459" name="Line"/>
          <p:cNvSpPr/>
          <p:nvPr/>
        </p:nvSpPr>
        <p:spPr>
          <a:xfrm>
            <a:off x="7834772" y="7104536"/>
            <a:ext cx="1" cy="959353"/>
          </a:xfrm>
          <a:prstGeom prst="line">
            <a:avLst/>
          </a:prstGeom>
          <a:ln w="76200">
            <a:solidFill>
              <a:srgbClr val="CEE1ED"/>
            </a:solidFill>
            <a:miter lim="400000"/>
            <a:tailEnd type="triangle"/>
          </a:ln>
        </p:spPr>
        <p:txBody>
          <a:bodyPr lIns="50800" tIns="50800" rIns="50800" bIns="50800" anchor="ctr"/>
          <a:lstStyle/>
          <a:p>
            <a:pPr/>
          </a:p>
        </p:txBody>
      </p:sp>
      <p:sp>
        <p:nvSpPr>
          <p:cNvPr id="460" name="1700"/>
          <p:cNvSpPr txBox="1"/>
          <p:nvPr/>
        </p:nvSpPr>
        <p:spPr>
          <a:xfrm>
            <a:off x="7654298" y="6481298"/>
            <a:ext cx="79217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CEE1ED"/>
                </a:solidFill>
              </a:defRPr>
            </a:lvl1pPr>
          </a:lstStyle>
          <a:p>
            <a:pPr/>
            <a:r>
              <a:t>1700</a:t>
            </a:r>
          </a:p>
        </p:txBody>
      </p:sp>
      <p:sp>
        <p:nvSpPr>
          <p:cNvPr id="461" name="1920"/>
          <p:cNvSpPr txBox="1"/>
          <p:nvPr/>
        </p:nvSpPr>
        <p:spPr>
          <a:xfrm>
            <a:off x="15088928" y="6823912"/>
            <a:ext cx="79217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CEE1ED"/>
                </a:solidFill>
              </a:defRPr>
            </a:lvl1pPr>
          </a:lstStyle>
          <a:p>
            <a:pPr/>
            <a:r>
              <a:t>1920</a:t>
            </a:r>
          </a:p>
        </p:txBody>
      </p:sp>
      <p:sp>
        <p:nvSpPr>
          <p:cNvPr id="462" name="United States"/>
          <p:cNvSpPr txBox="1"/>
          <p:nvPr/>
        </p:nvSpPr>
        <p:spPr>
          <a:xfrm>
            <a:off x="15642102" y="4894954"/>
            <a:ext cx="2487995" cy="5354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a:solidFill>
                  <a:schemeClr val="accent1"/>
                </a:solidFill>
              </a:defRPr>
            </a:lvl1pPr>
          </a:lstStyle>
          <a:p>
            <a:pPr/>
            <a:r>
              <a:t>United States</a:t>
            </a:r>
          </a:p>
        </p:txBody>
      </p:sp>
      <p:sp>
        <p:nvSpPr>
          <p:cNvPr id="463" name="Portugal"/>
          <p:cNvSpPr txBox="1"/>
          <p:nvPr/>
        </p:nvSpPr>
        <p:spPr>
          <a:xfrm>
            <a:off x="11780147" y="4120295"/>
            <a:ext cx="1607757" cy="53541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a:solidFill>
                  <a:schemeClr val="accent5">
                    <a:hueOff val="-82419"/>
                    <a:satOff val="-9513"/>
                    <a:lumOff val="-16343"/>
                  </a:schemeClr>
                </a:solidFill>
              </a:defRPr>
            </a:lvl1pPr>
          </a:lstStyle>
          <a:p>
            <a:pPr/>
            <a:r>
              <a:t>Portugal</a:t>
            </a:r>
          </a:p>
        </p:txBody>
      </p:sp>
      <p:sp>
        <p:nvSpPr>
          <p:cNvPr id="464" name="Line"/>
          <p:cNvSpPr/>
          <p:nvPr/>
        </p:nvSpPr>
        <p:spPr>
          <a:xfrm flipV="1">
            <a:off x="13788064" y="2158359"/>
            <a:ext cx="1" cy="8320417"/>
          </a:xfrm>
          <a:prstGeom prst="line">
            <a:avLst/>
          </a:prstGeom>
          <a:ln w="25400">
            <a:solidFill>
              <a:srgbClr val="929292"/>
            </a:solidFill>
            <a:miter lim="400000"/>
          </a:ln>
        </p:spPr>
        <p:txBody>
          <a:bodyPr lIns="50800" tIns="50800" rIns="50800" bIns="50800" anchor="ctr"/>
          <a:lstStyle/>
          <a:p>
            <a:pPr/>
          </a:p>
        </p:txBody>
      </p:sp>
      <p:sp>
        <p:nvSpPr>
          <p:cNvPr id="465" name="large subsistence economy"/>
          <p:cNvSpPr txBox="1"/>
          <p:nvPr/>
        </p:nvSpPr>
        <p:spPr>
          <a:xfrm>
            <a:off x="10113954" y="9257060"/>
            <a:ext cx="3372041" cy="4116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solidFill>
                  <a:schemeClr val="accent5">
                    <a:hueOff val="-82419"/>
                    <a:satOff val="-9513"/>
                    <a:lumOff val="-16343"/>
                  </a:schemeClr>
                </a:solidFill>
              </a:defRPr>
            </a:lvl1pPr>
          </a:lstStyle>
          <a:p>
            <a:pPr/>
            <a:r>
              <a:t>large subsistence economy</a:t>
            </a:r>
          </a:p>
        </p:txBody>
      </p:sp>
      <p:sp>
        <p:nvSpPr>
          <p:cNvPr id="466" name="Line"/>
          <p:cNvSpPr/>
          <p:nvPr/>
        </p:nvSpPr>
        <p:spPr>
          <a:xfrm flipH="1">
            <a:off x="13841056" y="3388930"/>
            <a:ext cx="250233" cy="951001"/>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467" name="1994"/>
          <p:cNvSpPr txBox="1"/>
          <p:nvPr/>
        </p:nvSpPr>
        <p:spPr>
          <a:xfrm>
            <a:off x="14034068" y="2842064"/>
            <a:ext cx="79217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1994</a:t>
            </a:r>
          </a:p>
        </p:txBody>
      </p:sp>
      <p:sp>
        <p:nvSpPr>
          <p:cNvPr id="468" name="Line"/>
          <p:cNvSpPr/>
          <p:nvPr/>
        </p:nvSpPr>
        <p:spPr>
          <a:xfrm>
            <a:off x="11490968" y="4932856"/>
            <a:ext cx="941997" cy="507238"/>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469" name="Line"/>
          <p:cNvSpPr/>
          <p:nvPr/>
        </p:nvSpPr>
        <p:spPr>
          <a:xfrm flipV="1">
            <a:off x="12461800" y="2209158"/>
            <a:ext cx="1" cy="8320418"/>
          </a:xfrm>
          <a:prstGeom prst="line">
            <a:avLst/>
          </a:prstGeom>
          <a:ln w="25400">
            <a:solidFill>
              <a:srgbClr val="D5D5D5"/>
            </a:solidFill>
            <a:miter lim="400000"/>
          </a:ln>
        </p:spPr>
        <p:txBody>
          <a:bodyPr lIns="50800" tIns="50800" rIns="50800" bIns="50800" anchor="ctr"/>
          <a:lstStyle/>
          <a:p>
            <a:pPr/>
          </a:p>
        </p:txBody>
      </p:sp>
      <p:sp>
        <p:nvSpPr>
          <p:cNvPr id="470" name="1974"/>
          <p:cNvSpPr txBox="1"/>
          <p:nvPr/>
        </p:nvSpPr>
        <p:spPr>
          <a:xfrm>
            <a:off x="10600511" y="4537167"/>
            <a:ext cx="79217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1974</a:t>
            </a:r>
          </a:p>
        </p:txBody>
      </p:sp>
      <p:sp>
        <p:nvSpPr>
          <p:cNvPr id="471" name="transition to democracy"/>
          <p:cNvSpPr txBox="1"/>
          <p:nvPr/>
        </p:nvSpPr>
        <p:spPr>
          <a:xfrm>
            <a:off x="8398211" y="4810059"/>
            <a:ext cx="2934920" cy="4116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100">
                <a:solidFill>
                  <a:schemeClr val="accent5">
                    <a:hueOff val="-82419"/>
                    <a:satOff val="-9513"/>
                    <a:lumOff val="-16343"/>
                  </a:schemeClr>
                </a:solidFill>
              </a:defRPr>
            </a:lvl1pPr>
          </a:lstStyle>
          <a:p>
            <a:pPr/>
            <a:r>
              <a:t>transition to democracy</a:t>
            </a:r>
          </a:p>
        </p:txBody>
      </p:sp>
      <p:sp>
        <p:nvSpPr>
          <p:cNvPr id="472" name="Line"/>
          <p:cNvSpPr/>
          <p:nvPr/>
        </p:nvSpPr>
        <p:spPr>
          <a:xfrm flipH="1">
            <a:off x="16016421" y="2777590"/>
            <a:ext cx="230505" cy="850956"/>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473" name="2020: 66% urban, $34K/capita/year"/>
          <p:cNvSpPr txBox="1"/>
          <p:nvPr/>
        </p:nvSpPr>
        <p:spPr>
          <a:xfrm>
            <a:off x="13786619" y="2176849"/>
            <a:ext cx="4236213"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solidFill>
                  <a:schemeClr val="accent5">
                    <a:hueOff val="-82419"/>
                    <a:satOff val="-9513"/>
                    <a:lumOff val="-16343"/>
                  </a:schemeClr>
                </a:solidFill>
              </a:defRPr>
            </a:lvl1pPr>
          </a:lstStyle>
          <a:p>
            <a:pPr/>
            <a:r>
              <a:t>2020: 66% urban, $34K/capita/year </a:t>
            </a:r>
          </a:p>
        </p:txBody>
      </p:sp>
      <p:sp>
        <p:nvSpPr>
          <p:cNvPr id="474" name="Line"/>
          <p:cNvSpPr/>
          <p:nvPr/>
        </p:nvSpPr>
        <p:spPr>
          <a:xfrm>
            <a:off x="18946405" y="2516949"/>
            <a:ext cx="1" cy="1111597"/>
          </a:xfrm>
          <a:prstGeom prst="line">
            <a:avLst/>
          </a:prstGeom>
          <a:ln w="50800">
            <a:solidFill>
              <a:schemeClr val="accent5">
                <a:hueOff val="-82419"/>
                <a:satOff val="-9513"/>
                <a:lumOff val="-16343"/>
              </a:schemeClr>
            </a:solidFill>
            <a:miter lim="400000"/>
            <a:headEnd type="triangle"/>
            <a:tailEnd type="triangle"/>
          </a:ln>
        </p:spPr>
        <p:txBody>
          <a:bodyPr lIns="50800" tIns="50800" rIns="50800" bIns="50800" anchor="ctr"/>
          <a:lstStyle/>
          <a:p>
            <a:pPr/>
          </a:p>
        </p:txBody>
      </p:sp>
      <p:sp>
        <p:nvSpPr>
          <p:cNvPr id="475" name="Convergence to EU mean…"/>
          <p:cNvSpPr txBox="1"/>
          <p:nvPr/>
        </p:nvSpPr>
        <p:spPr>
          <a:xfrm>
            <a:off x="19129655" y="2657914"/>
            <a:ext cx="3611576"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Convergence to EU mean</a:t>
            </a:r>
          </a:p>
          <a:p>
            <a:pPr/>
            <a:r>
              <a:t>Germany/Sweden</a:t>
            </a:r>
          </a:p>
        </p:txBody>
      </p:sp>
      <p:sp>
        <p:nvSpPr>
          <p:cNvPr id="476" name="Line"/>
          <p:cNvSpPr/>
          <p:nvPr/>
        </p:nvSpPr>
        <p:spPr>
          <a:xfrm>
            <a:off x="15692902" y="3672045"/>
            <a:ext cx="3821392" cy="1"/>
          </a:xfrm>
          <a:prstGeom prst="line">
            <a:avLst/>
          </a:prstGeom>
          <a:ln w="25400">
            <a:solidFill>
              <a:srgbClr val="D5D5D5"/>
            </a:solidFill>
            <a:miter lim="400000"/>
          </a:ln>
        </p:spPr>
        <p:txBody>
          <a:bodyPr lIns="50800" tIns="50800" rIns="50800" bIns="50800" anchor="ctr"/>
          <a:lstStyle/>
          <a:p>
            <a:pPr/>
          </a:p>
        </p:txBody>
      </p:sp>
      <p:sp>
        <p:nvSpPr>
          <p:cNvPr id="477" name="Portugal: every 1% rise in urbanization leads to a ~4.6% increase in real GDP/capita!"/>
          <p:cNvSpPr txBox="1"/>
          <p:nvPr/>
        </p:nvSpPr>
        <p:spPr>
          <a:xfrm>
            <a:off x="1548280" y="11984018"/>
            <a:ext cx="20503389"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000"/>
            </a:pPr>
            <a:r>
              <a:rPr>
                <a:solidFill>
                  <a:schemeClr val="accent5">
                    <a:hueOff val="-82419"/>
                    <a:satOff val="-9513"/>
                    <a:lumOff val="-16343"/>
                  </a:schemeClr>
                </a:solidFill>
              </a:rPr>
              <a:t>Portugal:</a:t>
            </a:r>
            <a:r>
              <a:t> every 1% rise in urbanization leads to a ~4.6% increase in real GDP/capita!</a:t>
            </a:r>
          </a:p>
        </p:txBody>
      </p:sp>
      <p:sp>
        <p:nvSpPr>
          <p:cNvPr id="478" name="What can we do with 20% of urbanization still to go?"/>
          <p:cNvSpPr txBox="1"/>
          <p:nvPr/>
        </p:nvSpPr>
        <p:spPr>
          <a:xfrm>
            <a:off x="13102159" y="13023023"/>
            <a:ext cx="9002879" cy="5230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800">
                <a:solidFill>
                  <a:schemeClr val="accent5">
                    <a:hueOff val="-82419"/>
                    <a:satOff val="-9513"/>
                    <a:lumOff val="-16343"/>
                  </a:schemeClr>
                </a:solidFill>
              </a:defRPr>
            </a:lvl1pPr>
          </a:lstStyle>
          <a:p>
            <a:pPr/>
            <a:r>
              <a:t>What can we do with 20% of urbanization still to go?</a:t>
            </a:r>
          </a:p>
        </p:txBody>
      </p:sp>
      <p:sp>
        <p:nvSpPr>
          <p:cNvPr id="479" name="Data from…"/>
          <p:cNvSpPr txBox="1"/>
          <p:nvPr/>
        </p:nvSpPr>
        <p:spPr>
          <a:xfrm>
            <a:off x="15548240" y="10895109"/>
            <a:ext cx="7674865" cy="8296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Data from </a:t>
            </a:r>
          </a:p>
          <a:p>
            <a:pPr algn="l"/>
            <a:r>
              <a:t>https://ourworldindata.org/grapher/urbanization-vs-gdp</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3" name="Trajectories_Fit_OWID.pdf" descr="Trajectories_Fit_OWID.pdf"/>
          <p:cNvPicPr>
            <a:picLocks noChangeAspect="1"/>
          </p:cNvPicPr>
          <p:nvPr/>
        </p:nvPicPr>
        <p:blipFill>
          <a:blip r:embed="rId3">
            <a:extLst/>
          </a:blip>
          <a:stretch>
            <a:fillRect/>
          </a:stretch>
        </p:blipFill>
        <p:spPr>
          <a:xfrm>
            <a:off x="5116284" y="1551213"/>
            <a:ext cx="14151432" cy="10613574"/>
          </a:xfrm>
          <a:prstGeom prst="rect">
            <a:avLst/>
          </a:prstGeom>
          <a:ln w="12700">
            <a:miter lim="400000"/>
          </a:ln>
        </p:spPr>
      </p:pic>
      <p:sp>
        <p:nvSpPr>
          <p:cNvPr id="484" name="Two other successful “fast urbanizers”"/>
          <p:cNvSpPr txBox="1"/>
          <p:nvPr/>
        </p:nvSpPr>
        <p:spPr>
          <a:xfrm>
            <a:off x="579111" y="399559"/>
            <a:ext cx="11112183" cy="8081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700">
                <a:solidFill>
                  <a:srgbClr val="000000"/>
                </a:solidFill>
              </a:defRPr>
            </a:lvl1pPr>
          </a:lstStyle>
          <a:p>
            <a:pPr/>
            <a:r>
              <a:t>Two other successful “fast urbanizers”</a:t>
            </a:r>
          </a:p>
        </p:txBody>
      </p:sp>
      <p:sp>
        <p:nvSpPr>
          <p:cNvPr id="485" name="Circle"/>
          <p:cNvSpPr/>
          <p:nvPr/>
        </p:nvSpPr>
        <p:spPr>
          <a:xfrm>
            <a:off x="17574595" y="1893566"/>
            <a:ext cx="1270001" cy="1270001"/>
          </a:xfrm>
          <a:prstGeom prst="ellipse">
            <a:avLst/>
          </a:prstGeom>
          <a:ln w="50800">
            <a:solidFill>
              <a:srgbClr val="5E5E5E"/>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86" name="Similar end result"/>
          <p:cNvSpPr txBox="1"/>
          <p:nvPr/>
        </p:nvSpPr>
        <p:spPr>
          <a:xfrm>
            <a:off x="19954437" y="2920943"/>
            <a:ext cx="3057145"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Similar end result</a:t>
            </a:r>
          </a:p>
        </p:txBody>
      </p:sp>
      <p:sp>
        <p:nvSpPr>
          <p:cNvPr id="487" name="Line"/>
          <p:cNvSpPr/>
          <p:nvPr/>
        </p:nvSpPr>
        <p:spPr>
          <a:xfrm>
            <a:off x="18878948" y="2511456"/>
            <a:ext cx="953267" cy="744345"/>
          </a:xfrm>
          <a:custGeom>
            <a:avLst/>
            <a:gdLst/>
            <a:ahLst/>
            <a:cxnLst>
              <a:cxn ang="0">
                <a:pos x="wd2" y="hd2"/>
              </a:cxn>
              <a:cxn ang="5400000">
                <a:pos x="wd2" y="hd2"/>
              </a:cxn>
              <a:cxn ang="10800000">
                <a:pos x="wd2" y="hd2"/>
              </a:cxn>
              <a:cxn ang="16200000">
                <a:pos x="wd2" y="hd2"/>
              </a:cxn>
            </a:cxnLst>
            <a:rect l="0" t="0" r="r" b="b"/>
            <a:pathLst>
              <a:path w="21600" h="20051" fill="norm" stroke="1" extrusionOk="0">
                <a:moveTo>
                  <a:pt x="0" y="1554"/>
                </a:moveTo>
                <a:cubicBezTo>
                  <a:pt x="2123" y="-518"/>
                  <a:pt x="5181" y="-518"/>
                  <a:pt x="7304" y="1554"/>
                </a:cubicBezTo>
                <a:cubicBezTo>
                  <a:pt x="10934" y="5097"/>
                  <a:pt x="9566" y="11880"/>
                  <a:pt x="12183" y="16312"/>
                </a:cubicBezTo>
                <a:cubicBezTo>
                  <a:pt x="14301" y="19899"/>
                  <a:pt x="18318" y="21082"/>
                  <a:pt x="21600" y="19086"/>
                </a:cubicBezTo>
              </a:path>
            </a:pathLst>
          </a:custGeom>
          <a:ln w="25400">
            <a:solidFill>
              <a:srgbClr val="000000"/>
            </a:solidFill>
            <a:miter lim="400000"/>
          </a:ln>
        </p:spPr>
        <p:txBody>
          <a:bodyPr lIns="50800" tIns="50800" rIns="50800" bIns="50800" anchor="ctr"/>
          <a:lstStyle/>
          <a:p>
            <a:pPr/>
          </a:p>
        </p:txBody>
      </p:sp>
      <p:sp>
        <p:nvSpPr>
          <p:cNvPr id="488" name="Line"/>
          <p:cNvSpPr/>
          <p:nvPr/>
        </p:nvSpPr>
        <p:spPr>
          <a:xfrm>
            <a:off x="15588079" y="2261906"/>
            <a:ext cx="2314957" cy="1"/>
          </a:xfrm>
          <a:prstGeom prst="line">
            <a:avLst/>
          </a:prstGeom>
          <a:ln w="25400">
            <a:solidFill>
              <a:schemeClr val="accent5">
                <a:hueOff val="-82419"/>
                <a:satOff val="-9513"/>
                <a:lumOff val="-16343"/>
              </a:schemeClr>
            </a:solidFill>
            <a:miter lim="400000"/>
            <a:headEnd type="triangle"/>
            <a:tailEnd type="triangle"/>
          </a:ln>
        </p:spPr>
        <p:txBody>
          <a:bodyPr lIns="50800" tIns="50800" rIns="50800" bIns="50800" anchor="ctr"/>
          <a:lstStyle/>
          <a:p>
            <a:pPr/>
          </a:p>
        </p:txBody>
      </p:sp>
      <p:sp>
        <p:nvSpPr>
          <p:cNvPr id="489" name="opportunity?"/>
          <p:cNvSpPr txBox="1"/>
          <p:nvPr/>
        </p:nvSpPr>
        <p:spPr>
          <a:xfrm>
            <a:off x="14953192" y="2297883"/>
            <a:ext cx="184769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opportunity?</a:t>
            </a:r>
          </a:p>
        </p:txBody>
      </p:sp>
      <p:sp>
        <p:nvSpPr>
          <p:cNvPr id="490" name="Line"/>
          <p:cNvSpPr/>
          <p:nvPr/>
        </p:nvSpPr>
        <p:spPr>
          <a:xfrm>
            <a:off x="15421060" y="3233109"/>
            <a:ext cx="1" cy="2263145"/>
          </a:xfrm>
          <a:prstGeom prst="line">
            <a:avLst/>
          </a:prstGeom>
          <a:ln w="25400">
            <a:solidFill>
              <a:schemeClr val="accent5">
                <a:hueOff val="-82419"/>
                <a:satOff val="-9513"/>
                <a:lumOff val="-16343"/>
              </a:schemeClr>
            </a:solidFill>
            <a:miter lim="400000"/>
            <a:headEnd type="triangle"/>
            <a:tailEnd type="triangle"/>
          </a:ln>
        </p:spPr>
        <p:txBody>
          <a:bodyPr lIns="50800" tIns="50800" rIns="50800" bIns="50800" anchor="ctr"/>
          <a:lstStyle/>
          <a:p>
            <a:pPr/>
          </a:p>
        </p:txBody>
      </p:sp>
      <p:sp>
        <p:nvSpPr>
          <p:cNvPr id="491" name="good!"/>
          <p:cNvSpPr txBox="1"/>
          <p:nvPr/>
        </p:nvSpPr>
        <p:spPr>
          <a:xfrm>
            <a:off x="14496145" y="3640163"/>
            <a:ext cx="89885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good!</a:t>
            </a:r>
          </a:p>
        </p:txBody>
      </p:sp>
      <p:sp>
        <p:nvSpPr>
          <p:cNvPr id="492" name="Data from…"/>
          <p:cNvSpPr txBox="1"/>
          <p:nvPr/>
        </p:nvSpPr>
        <p:spPr>
          <a:xfrm>
            <a:off x="16097076" y="11326337"/>
            <a:ext cx="7674865"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r>
              <a:t>Data from </a:t>
            </a:r>
          </a:p>
          <a:p>
            <a:pPr algn="l"/>
            <a:r>
              <a:t>https://ourworldindata.org/grapher/urbanization-vs-gdp</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96" name="Trajectories_Fit_OWID_China_all.pdf" descr="Trajectories_Fit_OWID_China_all.pdf"/>
          <p:cNvPicPr>
            <a:picLocks noChangeAspect="1"/>
          </p:cNvPicPr>
          <p:nvPr/>
        </p:nvPicPr>
        <p:blipFill>
          <a:blip r:embed="rId3">
            <a:extLst/>
          </a:blip>
          <a:stretch>
            <a:fillRect/>
          </a:stretch>
        </p:blipFill>
        <p:spPr>
          <a:xfrm>
            <a:off x="3934893" y="665170"/>
            <a:ext cx="16514214" cy="12385660"/>
          </a:xfrm>
          <a:prstGeom prst="rect">
            <a:avLst/>
          </a:prstGeom>
          <a:ln w="12700">
            <a:miter lim="400000"/>
          </a:ln>
        </p:spPr>
      </p:pic>
      <p:sp>
        <p:nvSpPr>
          <p:cNvPr id="497" name="6.2% increase in real GDPpc with each 1% urbanization"/>
          <p:cNvSpPr txBox="1"/>
          <p:nvPr/>
        </p:nvSpPr>
        <p:spPr>
          <a:xfrm>
            <a:off x="13994876" y="8202770"/>
            <a:ext cx="9271713" cy="523086"/>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800">
                <a:solidFill>
                  <a:srgbClr val="FFFFFF"/>
                </a:solidFill>
                <a:latin typeface="Helvetica Neue Medium"/>
                <a:ea typeface="Helvetica Neue Medium"/>
                <a:cs typeface="Helvetica Neue Medium"/>
                <a:sym typeface="Helvetica Neue Medium"/>
              </a:defRPr>
            </a:lvl1pPr>
          </a:lstStyle>
          <a:p>
            <a:pPr/>
            <a:r>
              <a:t>6.2% increase in real GDPpc with each 1% urbanization</a:t>
            </a:r>
          </a:p>
        </p:txBody>
      </p:sp>
      <p:sp>
        <p:nvSpPr>
          <p:cNvPr id="498" name="China"/>
          <p:cNvSpPr txBox="1"/>
          <p:nvPr/>
        </p:nvSpPr>
        <p:spPr>
          <a:xfrm>
            <a:off x="12807100" y="4181565"/>
            <a:ext cx="1198170"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China</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02" name="Trajectories_Fit_OWID_China.pdf" descr="Trajectories_Fit_OWID_China.pdf"/>
          <p:cNvPicPr>
            <a:picLocks noChangeAspect="1"/>
          </p:cNvPicPr>
          <p:nvPr/>
        </p:nvPicPr>
        <p:blipFill>
          <a:blip r:embed="rId3">
            <a:extLst/>
          </a:blip>
          <a:stretch>
            <a:fillRect/>
          </a:stretch>
        </p:blipFill>
        <p:spPr>
          <a:xfrm>
            <a:off x="3944239" y="672179"/>
            <a:ext cx="16495522" cy="12371642"/>
          </a:xfrm>
          <a:prstGeom prst="rect">
            <a:avLst/>
          </a:prstGeom>
          <a:ln w="12700">
            <a:miter lim="400000"/>
          </a:ln>
        </p:spPr>
      </p:pic>
      <p:sp>
        <p:nvSpPr>
          <p:cNvPr id="503" name="Line"/>
          <p:cNvSpPr/>
          <p:nvPr/>
        </p:nvSpPr>
        <p:spPr>
          <a:xfrm flipV="1">
            <a:off x="14519348" y="2129721"/>
            <a:ext cx="3723483" cy="2506999"/>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504" name="Line"/>
          <p:cNvSpPr/>
          <p:nvPr/>
        </p:nvSpPr>
        <p:spPr>
          <a:xfrm flipV="1">
            <a:off x="14343962" y="1393307"/>
            <a:ext cx="3484244" cy="3288044"/>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505" name="Line"/>
          <p:cNvSpPr/>
          <p:nvPr/>
        </p:nvSpPr>
        <p:spPr>
          <a:xfrm flipV="1">
            <a:off x="14460302" y="3100562"/>
            <a:ext cx="3836578" cy="1600483"/>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506" name="Line"/>
          <p:cNvSpPr/>
          <p:nvPr/>
        </p:nvSpPr>
        <p:spPr>
          <a:xfrm flipV="1">
            <a:off x="14420727" y="2446800"/>
            <a:ext cx="1" cy="7517620"/>
          </a:xfrm>
          <a:prstGeom prst="line">
            <a:avLst/>
          </a:prstGeom>
          <a:ln w="76200">
            <a:solidFill>
              <a:schemeClr val="accent5">
                <a:hueOff val="-82419"/>
                <a:satOff val="-9513"/>
                <a:lumOff val="-16343"/>
              </a:schemeClr>
            </a:solidFill>
            <a:custDash>
              <a:ds d="200000" sp="200000"/>
            </a:custDash>
            <a:miter lim="400000"/>
            <a:tailEnd type="triangle"/>
          </a:ln>
        </p:spPr>
        <p:txBody>
          <a:bodyPr lIns="50800" tIns="50800" rIns="50800" bIns="50800" anchor="ctr"/>
          <a:lstStyle/>
          <a:p>
            <a:pPr/>
          </a:p>
        </p:txBody>
      </p:sp>
      <p:sp>
        <p:nvSpPr>
          <p:cNvPr id="507" name="What will China do with its next 20% of urbanization?"/>
          <p:cNvSpPr txBox="1"/>
          <p:nvPr/>
        </p:nvSpPr>
        <p:spPr>
          <a:xfrm>
            <a:off x="11811887" y="9589426"/>
            <a:ext cx="10728377" cy="609776"/>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400">
                <a:solidFill>
                  <a:srgbClr val="FFFFFF"/>
                </a:solidFill>
                <a:latin typeface="Helvetica Neue Medium"/>
                <a:ea typeface="Helvetica Neue Medium"/>
                <a:cs typeface="Helvetica Neue Medium"/>
                <a:sym typeface="Helvetica Neue Medium"/>
              </a:defRPr>
            </a:lvl1pPr>
          </a:lstStyle>
          <a:p>
            <a:pPr/>
            <a:r>
              <a:t>What will China do with its next 20% of urbanization?</a:t>
            </a:r>
          </a:p>
        </p:txBody>
      </p:sp>
      <p:sp>
        <p:nvSpPr>
          <p:cNvPr id="508" name="China has done better than others"/>
          <p:cNvSpPr txBox="1"/>
          <p:nvPr/>
        </p:nvSpPr>
        <p:spPr>
          <a:xfrm>
            <a:off x="7551319" y="3611812"/>
            <a:ext cx="6626048"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China has done better than others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2" name="Urbanization begets its impact on economic growth per capita by…"/>
          <p:cNvSpPr txBox="1"/>
          <p:nvPr/>
        </p:nvSpPr>
        <p:spPr>
          <a:xfrm>
            <a:off x="159009" y="4241394"/>
            <a:ext cx="24065982" cy="595463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defRPr sz="3900">
                <a:solidFill>
                  <a:srgbClr val="000000"/>
                </a:solidFill>
              </a:defRPr>
            </a:pPr>
            <a:r>
              <a:t>Urbanization begets its impact on economic growth per capita by </a:t>
            </a:r>
          </a:p>
          <a:p>
            <a:pPr>
              <a:defRPr sz="3900">
                <a:solidFill>
                  <a:srgbClr val="000000"/>
                </a:solidFill>
              </a:defRPr>
            </a:pPr>
          </a:p>
          <a:p>
            <a:pPr>
              <a:defRPr sz="3900">
                <a:solidFill>
                  <a:srgbClr val="000000"/>
                </a:solidFill>
              </a:defRPr>
            </a:pPr>
            <a:r>
              <a:t>taking people from </a:t>
            </a:r>
          </a:p>
          <a:p>
            <a:pPr>
              <a:defRPr sz="3900">
                <a:solidFill>
                  <a:srgbClr val="000000"/>
                </a:solidFill>
              </a:defRPr>
            </a:pPr>
          </a:p>
          <a:p>
            <a:pPr>
              <a:defRPr sz="3900">
                <a:solidFill>
                  <a:srgbClr val="000000"/>
                </a:solidFill>
              </a:defRPr>
            </a:pPr>
            <a:r>
              <a:t>low GDP situations (rural subsistence) to high GDP situations (large cities)</a:t>
            </a:r>
          </a:p>
          <a:p>
            <a:pPr>
              <a:defRPr b="1" sz="3900">
                <a:solidFill>
                  <a:srgbClr val="000000"/>
                </a:solidFill>
              </a:defRPr>
            </a:pPr>
            <a:r>
              <a:t>(structural change)</a:t>
            </a:r>
          </a:p>
          <a:p>
            <a:pPr>
              <a:defRPr sz="3900"/>
            </a:pPr>
          </a:p>
          <a:p>
            <a:pPr>
              <a:defRPr sz="3900"/>
            </a:pPr>
          </a:p>
          <a:p>
            <a:pPr>
              <a:defRPr sz="3900"/>
            </a:pPr>
          </a:p>
          <a:p>
            <a:pPr>
              <a:defRPr b="1" sz="3900">
                <a:solidFill>
                  <a:srgbClr val="000000"/>
                </a:solidFill>
              </a:defRPr>
            </a:pPr>
            <a:r>
              <a:t>endogenous economic growth (at the “frontier”) is slower</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16" name="UK-living-standards.png" descr="UK-living-standards.png"/>
          <p:cNvPicPr>
            <a:picLocks noChangeAspect="1"/>
          </p:cNvPicPr>
          <p:nvPr/>
        </p:nvPicPr>
        <p:blipFill>
          <a:blip r:embed="rId3">
            <a:extLst/>
          </a:blip>
          <a:stretch>
            <a:fillRect/>
          </a:stretch>
        </p:blipFill>
        <p:spPr>
          <a:xfrm>
            <a:off x="4540973" y="-1"/>
            <a:ext cx="15302054" cy="13716001"/>
          </a:xfrm>
          <a:prstGeom prst="rect">
            <a:avLst/>
          </a:prstGeom>
          <a:ln w="12700">
            <a:miter lim="400000"/>
          </a:ln>
        </p:spPr>
      </p:pic>
      <p:sp>
        <p:nvSpPr>
          <p:cNvPr id="517" name="https://ourworldindata.org/breaking-the-malthusian-trap"/>
          <p:cNvSpPr txBox="1"/>
          <p:nvPr/>
        </p:nvSpPr>
        <p:spPr>
          <a:xfrm>
            <a:off x="512677" y="2113253"/>
            <a:ext cx="774954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https://ourworldindata.org/breaking-the-malthusian-trap</a:t>
            </a:r>
          </a:p>
        </p:txBody>
      </p:sp>
      <p:sp>
        <p:nvSpPr>
          <p:cNvPr id="518" name="Line"/>
          <p:cNvSpPr/>
          <p:nvPr/>
        </p:nvSpPr>
        <p:spPr>
          <a:xfrm flipV="1">
            <a:off x="10893768" y="825746"/>
            <a:ext cx="1" cy="12064508"/>
          </a:xfrm>
          <a:prstGeom prst="line">
            <a:avLst/>
          </a:prstGeom>
          <a:ln w="25400">
            <a:solidFill>
              <a:srgbClr val="000000"/>
            </a:solidFill>
            <a:miter lim="400000"/>
          </a:ln>
        </p:spPr>
        <p:txBody>
          <a:bodyPr lIns="50800" tIns="50800" rIns="50800" bIns="50800" anchor="ctr"/>
          <a:lstStyle/>
          <a:p>
            <a:pPr/>
          </a:p>
        </p:txBody>
      </p:sp>
      <p:sp>
        <p:nvSpPr>
          <p:cNvPr id="519" name="Line"/>
          <p:cNvSpPr/>
          <p:nvPr/>
        </p:nvSpPr>
        <p:spPr>
          <a:xfrm flipV="1">
            <a:off x="16948514" y="825746"/>
            <a:ext cx="1" cy="12064508"/>
          </a:xfrm>
          <a:prstGeom prst="line">
            <a:avLst/>
          </a:prstGeom>
          <a:ln w="25400">
            <a:solidFill>
              <a:srgbClr val="000000"/>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23" name="Screen Shot 2019-12-27 at 1.19.27 PM.png" descr="Screen Shot 2019-12-27 at 1.19.27 PM.png"/>
          <p:cNvPicPr>
            <a:picLocks noChangeAspect="1"/>
          </p:cNvPicPr>
          <p:nvPr/>
        </p:nvPicPr>
        <p:blipFill>
          <a:blip r:embed="rId3">
            <a:extLst/>
          </a:blip>
          <a:stretch>
            <a:fillRect/>
          </a:stretch>
        </p:blipFill>
        <p:spPr>
          <a:xfrm>
            <a:off x="3601640" y="3437929"/>
            <a:ext cx="17180720" cy="6840142"/>
          </a:xfrm>
          <a:prstGeom prst="rect">
            <a:avLst/>
          </a:prstGeom>
          <a:ln w="12700">
            <a:miter lim="400000"/>
          </a:ln>
        </p:spPr>
      </p:pic>
      <p:sp>
        <p:nvSpPr>
          <p:cNvPr id="524" name="Line"/>
          <p:cNvSpPr/>
          <p:nvPr/>
        </p:nvSpPr>
        <p:spPr>
          <a:xfrm>
            <a:off x="5994442" y="4643437"/>
            <a:ext cx="368937" cy="1"/>
          </a:xfrm>
          <a:prstGeom prst="line">
            <a:avLst/>
          </a:prstGeom>
          <a:ln w="25400">
            <a:solidFill>
              <a:srgbClr val="3970AF"/>
            </a:solidFill>
            <a:miter lim="400000"/>
            <a:headEnd type="oval"/>
            <a:tailEnd type="oval"/>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25" name="Rectangle"/>
          <p:cNvSpPr/>
          <p:nvPr/>
        </p:nvSpPr>
        <p:spPr>
          <a:xfrm>
            <a:off x="3708796" y="3500437"/>
            <a:ext cx="16966408" cy="885714"/>
          </a:xfrm>
          <a:prstGeom prst="rect">
            <a:avLst/>
          </a:prstGeom>
          <a:solidFill>
            <a:srgbClr val="F0EFE1"/>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26" name="Country and City Human Development Index (HDI) values"/>
          <p:cNvSpPr txBox="1"/>
          <p:nvPr/>
        </p:nvSpPr>
        <p:spPr>
          <a:xfrm>
            <a:off x="4383176" y="3630100"/>
            <a:ext cx="1118852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Country and City Human Development Index (HDI) values</a:t>
            </a:r>
          </a:p>
        </p:txBody>
      </p:sp>
      <p:sp>
        <p:nvSpPr>
          <p:cNvPr id="527" name="Rectangle"/>
          <p:cNvSpPr/>
          <p:nvPr/>
        </p:nvSpPr>
        <p:spPr>
          <a:xfrm>
            <a:off x="4566046" y="4408552"/>
            <a:ext cx="797743" cy="505490"/>
          </a:xfrm>
          <a:prstGeom prst="rect">
            <a:avLst/>
          </a:prstGeom>
          <a:solidFill>
            <a:srgbClr val="F0EFE1"/>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28" name="Line"/>
          <p:cNvSpPr/>
          <p:nvPr/>
        </p:nvSpPr>
        <p:spPr>
          <a:xfrm>
            <a:off x="8763465" y="4661296"/>
            <a:ext cx="368937" cy="1"/>
          </a:xfrm>
          <a:prstGeom prst="line">
            <a:avLst/>
          </a:prstGeom>
          <a:ln w="25400">
            <a:solidFill>
              <a:srgbClr val="DB7240"/>
            </a:solidFill>
            <a:miter lim="400000"/>
            <a:headEnd type="oval"/>
            <a:tailEnd type="oval"/>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29" name="Country HDI 2010"/>
          <p:cNvSpPr/>
          <p:nvPr/>
        </p:nvSpPr>
        <p:spPr>
          <a:xfrm>
            <a:off x="6412346" y="4390693"/>
            <a:ext cx="2307400" cy="505490"/>
          </a:xfrm>
          <a:prstGeom prst="rect">
            <a:avLst/>
          </a:prstGeom>
          <a:solidFill>
            <a:srgbClr val="F0EFE1"/>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b="1" sz="1800">
                <a:solidFill>
                  <a:srgbClr val="000000"/>
                </a:solidFill>
              </a:defRPr>
            </a:lvl1pPr>
          </a:lstStyle>
          <a:p>
            <a:pPr/>
            <a:r>
              <a:t>Country HDI 2010</a:t>
            </a:r>
          </a:p>
        </p:txBody>
      </p:sp>
      <p:sp>
        <p:nvSpPr>
          <p:cNvPr id="530" name="City HDI"/>
          <p:cNvSpPr/>
          <p:nvPr/>
        </p:nvSpPr>
        <p:spPr>
          <a:xfrm>
            <a:off x="9207785" y="4408552"/>
            <a:ext cx="1207384" cy="505490"/>
          </a:xfrm>
          <a:prstGeom prst="rect">
            <a:avLst/>
          </a:prstGeom>
          <a:solidFill>
            <a:srgbClr val="F0EFE1"/>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b="1" sz="1800">
                <a:solidFill>
                  <a:srgbClr val="000000"/>
                </a:solidFill>
              </a:defRPr>
            </a:lvl1pPr>
          </a:lstStyle>
          <a:p>
            <a:pPr/>
            <a:r>
              <a:t>City HDI</a:t>
            </a:r>
          </a:p>
        </p:txBody>
      </p:sp>
      <p:sp>
        <p:nvSpPr>
          <p:cNvPr id="531" name="HDI value"/>
          <p:cNvSpPr/>
          <p:nvPr/>
        </p:nvSpPr>
        <p:spPr>
          <a:xfrm>
            <a:off x="3707098" y="4372833"/>
            <a:ext cx="1359816" cy="505490"/>
          </a:xfrm>
          <a:prstGeom prst="rect">
            <a:avLst/>
          </a:prstGeom>
          <a:solidFill>
            <a:srgbClr val="F0EFE1"/>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b="1" sz="1800">
                <a:solidFill>
                  <a:srgbClr val="000000"/>
                </a:solidFill>
              </a:defRPr>
            </a:lvl1pPr>
          </a:lstStyle>
          <a:p>
            <a:pPr/>
            <a:r>
              <a:t>HDI value</a:t>
            </a:r>
          </a:p>
        </p:txBody>
      </p:sp>
      <p:sp>
        <p:nvSpPr>
          <p:cNvPr id="532" name="credit: UNDP Human Development Report 2013"/>
          <p:cNvSpPr txBox="1"/>
          <p:nvPr/>
        </p:nvSpPr>
        <p:spPr>
          <a:xfrm>
            <a:off x="14098458" y="10528323"/>
            <a:ext cx="663580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credit: UNDP Human Development Report 2013</a:t>
            </a:r>
          </a:p>
        </p:txBody>
      </p:sp>
      <p:sp>
        <p:nvSpPr>
          <p:cNvPr id="533" name="Broad Human Development is a Feature of Larger Cities  !"/>
          <p:cNvSpPr txBox="1"/>
          <p:nvPr/>
        </p:nvSpPr>
        <p:spPr>
          <a:xfrm>
            <a:off x="715116" y="1978536"/>
            <a:ext cx="12997079"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700">
                <a:solidFill>
                  <a:srgbClr val="000000"/>
                </a:solidFill>
              </a:defRPr>
            </a:lvl1pPr>
          </a:lstStyle>
          <a:p>
            <a:pPr/>
            <a:r>
              <a:t>Broad Human Development is a Feature of Larger Cities  !</a:t>
            </a:r>
          </a:p>
        </p:txBody>
      </p:sp>
      <p:sp>
        <p:nvSpPr>
          <p:cNvPr id="534" name="(Led by Pedro Conceição, Director and lead author)"/>
          <p:cNvSpPr txBox="1"/>
          <p:nvPr/>
        </p:nvSpPr>
        <p:spPr>
          <a:xfrm>
            <a:off x="16769213" y="11239941"/>
            <a:ext cx="711464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(Led by Pedro Conceição, Director and lead author)</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Economic Growth"/>
          <p:cNvSpPr txBox="1"/>
          <p:nvPr/>
        </p:nvSpPr>
        <p:spPr>
          <a:xfrm>
            <a:off x="8475338" y="4867312"/>
            <a:ext cx="7433324" cy="115959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6700">
                <a:solidFill>
                  <a:srgbClr val="000000"/>
                </a:solidFill>
              </a:defRPr>
            </a:lvl1pPr>
          </a:lstStyle>
          <a:p>
            <a:pPr/>
            <a:r>
              <a:t>Economic Growth</a:t>
            </a:r>
          </a:p>
        </p:txBody>
      </p:sp>
      <p:sp>
        <p:nvSpPr>
          <p:cNvPr id="206" name="where do economic growth rates come from?"/>
          <p:cNvSpPr txBox="1"/>
          <p:nvPr/>
        </p:nvSpPr>
        <p:spPr>
          <a:xfrm>
            <a:off x="6147290" y="7059808"/>
            <a:ext cx="11750092" cy="77510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solidFill>
                  <a:srgbClr val="000000"/>
                </a:solidFill>
              </a:defRPr>
            </a:lvl1pPr>
          </a:lstStyle>
          <a:p>
            <a:pPr/>
            <a:r>
              <a:t>where do economic growth rates come from?</a:t>
            </a:r>
          </a:p>
        </p:txBody>
      </p:sp>
      <p:sp>
        <p:nvSpPr>
          <p:cNvPr id="207" name="Equation"/>
          <p:cNvSpPr txBox="1"/>
          <p:nvPr/>
        </p:nvSpPr>
        <p:spPr>
          <a:xfrm>
            <a:off x="10265866" y="8867812"/>
            <a:ext cx="3852268" cy="226842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8300" i="1">
                          <a:solidFill>
                            <a:srgbClr val="5E5E5E"/>
                          </a:solidFill>
                          <a:latin typeface="Cambria Math" panose="02040503050406030204" pitchFamily="18" charset="0"/>
                        </a:rPr>
                      </m:ctrlPr>
                      <m:type m:val="bar"/>
                    </m:fPr>
                    <m:num>
                      <m:r>
                        <a:rPr xmlns:a="http://schemas.openxmlformats.org/drawingml/2006/main" sz="8300" i="1">
                          <a:solidFill>
                            <a:srgbClr val="5E5E5E"/>
                          </a:solidFill>
                          <a:latin typeface="Cambria Math" panose="02040503050406030204" pitchFamily="18" charset="0"/>
                        </a:rPr>
                        <m:t>d</m:t>
                      </m:r>
                      <m:r>
                        <a:rPr xmlns:a="http://schemas.openxmlformats.org/drawingml/2006/main" sz="8300" i="1">
                          <a:solidFill>
                            <a:srgbClr val="5E5E5E"/>
                          </a:solidFill>
                          <a:latin typeface="Cambria Math" panose="02040503050406030204" pitchFamily="18" charset="0"/>
                        </a:rPr>
                        <m:t>Y</m:t>
                      </m:r>
                    </m:num>
                    <m:den>
                      <m:r>
                        <a:rPr xmlns:a="http://schemas.openxmlformats.org/drawingml/2006/main" sz="8300" i="1">
                          <a:solidFill>
                            <a:srgbClr val="5E5E5E"/>
                          </a:solidFill>
                          <a:latin typeface="Cambria Math" panose="02040503050406030204" pitchFamily="18" charset="0"/>
                        </a:rPr>
                        <m:t>d</m:t>
                      </m:r>
                      <m:r>
                        <a:rPr xmlns:a="http://schemas.openxmlformats.org/drawingml/2006/main" sz="8300" i="1">
                          <a:solidFill>
                            <a:srgbClr val="5E5E5E"/>
                          </a:solidFill>
                          <a:latin typeface="Cambria Math" panose="02040503050406030204" pitchFamily="18" charset="0"/>
                        </a:rPr>
                        <m:t>t</m:t>
                      </m:r>
                    </m:den>
                  </m:f>
                  <m:r>
                    <a:rPr xmlns:a="http://schemas.openxmlformats.org/drawingml/2006/main" sz="8300" i="1">
                      <a:solidFill>
                        <a:srgbClr val="5E5E5E"/>
                      </a:solidFill>
                      <a:latin typeface="Cambria Math" panose="02040503050406030204" pitchFamily="18" charset="0"/>
                    </a:rPr>
                    <m:t>=</m:t>
                  </m:r>
                  <m:r>
                    <a:rPr xmlns:a="http://schemas.openxmlformats.org/drawingml/2006/main" sz="8300" i="1">
                      <a:solidFill>
                        <a:srgbClr val="5E5E5E"/>
                      </a:solidFill>
                      <a:latin typeface="Cambria Math" panose="02040503050406030204" pitchFamily="18" charset="0"/>
                    </a:rPr>
                    <m:t>η</m:t>
                  </m:r>
                  <m:r>
                    <a:rPr xmlns:a="http://schemas.openxmlformats.org/drawingml/2006/main" sz="8300" i="1">
                      <a:solidFill>
                        <a:srgbClr val="5E5E5E"/>
                      </a:solidFill>
                      <a:latin typeface="Cambria Math" panose="02040503050406030204" pitchFamily="18" charset="0"/>
                    </a:rPr>
                    <m:t>Y</m:t>
                  </m:r>
                </m:oMath>
              </m:oMathPara>
            </a14:m>
            <a:endParaRPr sz="8300">
              <a:solidFill>
                <a:srgbClr val="5E5E5E"/>
              </a:solidFill>
            </a:endParaRPr>
          </a:p>
        </p:txBody>
      </p:sp>
      <p:sp>
        <p:nvSpPr>
          <p:cNvPr id="208" name="Exponential Growth:  2-3% a year for USA"/>
          <p:cNvSpPr txBox="1"/>
          <p:nvPr/>
        </p:nvSpPr>
        <p:spPr>
          <a:xfrm>
            <a:off x="15562989" y="9709468"/>
            <a:ext cx="7989520"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Exponential Growth:  2-3% a year for USA</a:t>
            </a:r>
          </a:p>
        </p:txBody>
      </p:sp>
      <p:sp>
        <p:nvSpPr>
          <p:cNvPr id="209" name="noisy, scale dependent, variable"/>
          <p:cNvSpPr txBox="1"/>
          <p:nvPr/>
        </p:nvSpPr>
        <p:spPr>
          <a:xfrm>
            <a:off x="9744361" y="11781422"/>
            <a:ext cx="5906263"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noisy, scale dependent, variable</a:t>
            </a:r>
          </a:p>
        </p:txBody>
      </p:sp>
      <p:sp>
        <p:nvSpPr>
          <p:cNvPr id="210" name="Line"/>
          <p:cNvSpPr/>
          <p:nvPr/>
        </p:nvSpPr>
        <p:spPr>
          <a:xfrm flipV="1">
            <a:off x="13121619" y="10724291"/>
            <a:ext cx="1" cy="775104"/>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211" name="inequality"/>
          <p:cNvSpPr txBox="1"/>
          <p:nvPr/>
        </p:nvSpPr>
        <p:spPr>
          <a:xfrm>
            <a:off x="11350371" y="13190258"/>
            <a:ext cx="1683259"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inequality</a:t>
            </a:r>
          </a:p>
        </p:txBody>
      </p:sp>
      <p:sp>
        <p:nvSpPr>
          <p:cNvPr id="212" name="Line"/>
          <p:cNvSpPr/>
          <p:nvPr/>
        </p:nvSpPr>
        <p:spPr>
          <a:xfrm flipV="1">
            <a:off x="12191999" y="12431821"/>
            <a:ext cx="1" cy="775103"/>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213" name="Recall:"/>
          <p:cNvSpPr txBox="1"/>
          <p:nvPr/>
        </p:nvSpPr>
        <p:spPr>
          <a:xfrm>
            <a:off x="11259769" y="2521184"/>
            <a:ext cx="1864462" cy="77119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4400">
                <a:solidFill>
                  <a:srgbClr val="FFFFFF"/>
                </a:solidFill>
                <a:latin typeface="Helvetica Neue Medium"/>
                <a:ea typeface="Helvetica Neue Medium"/>
                <a:cs typeface="Helvetica Neue Medium"/>
                <a:sym typeface="Helvetica Neue Medium"/>
              </a:defRPr>
            </a:lvl1pPr>
          </a:lstStyle>
          <a:p>
            <a:pPr/>
            <a:r>
              <a:t>Recall:</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What creates growth?"/>
          <p:cNvSpPr txBox="1"/>
          <p:nvPr/>
        </p:nvSpPr>
        <p:spPr>
          <a:xfrm>
            <a:off x="9250489" y="3203365"/>
            <a:ext cx="5883022" cy="7714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500"/>
            </a:lvl1pPr>
          </a:lstStyle>
          <a:p>
            <a:pPr/>
            <a:r>
              <a:t>What creates growth? </a:t>
            </a:r>
          </a:p>
        </p:txBody>
      </p:sp>
      <p:sp>
        <p:nvSpPr>
          <p:cNvPr id="218" name="Text"/>
          <p:cNvSpPr txBox="1"/>
          <p:nvPr/>
        </p:nvSpPr>
        <p:spPr>
          <a:xfrm>
            <a:off x="11734646" y="4157940"/>
            <a:ext cx="914707" cy="184412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9700"/>
            </a:lvl1pPr>
          </a:lstStyle>
          <a:p>
            <a:pPr/>
            <a14:m>
              <m:oMathPara>
                <m:oMathParaPr>
                  <m:jc m:val="center"/>
                </m:oMathParaPr>
                <m:oMath>
                  <m:r>
                    <a:rPr xmlns:a="http://schemas.openxmlformats.org/drawingml/2006/main" sz="11700" i="1">
                      <a:solidFill>
                        <a:srgbClr val="5E5E5E"/>
                      </a:solidFill>
                      <a:latin typeface="Cambria Math" panose="02040503050406030204" pitchFamily="18" charset="0"/>
                    </a:rPr>
                    <m:t>η</m:t>
                  </m:r>
                </m:oMath>
              </m:oMathPara>
            </a14:m>
          </a:p>
        </p:txBody>
      </p:sp>
      <p:sp>
        <p:nvSpPr>
          <p:cNvPr id="219" name="structural"/>
          <p:cNvSpPr txBox="1"/>
          <p:nvPr/>
        </p:nvSpPr>
        <p:spPr>
          <a:xfrm>
            <a:off x="8164501" y="7642649"/>
            <a:ext cx="2249069" cy="659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rPr sz="3800"/>
              <a:t>structural</a:t>
            </a:r>
            <a:r>
              <a:t> </a:t>
            </a:r>
          </a:p>
        </p:txBody>
      </p:sp>
      <p:sp>
        <p:nvSpPr>
          <p:cNvPr id="220" name="individual"/>
          <p:cNvSpPr txBox="1"/>
          <p:nvPr/>
        </p:nvSpPr>
        <p:spPr>
          <a:xfrm>
            <a:off x="13558148" y="7642649"/>
            <a:ext cx="2152321" cy="659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vl1pPr>
          </a:lstStyle>
          <a:p>
            <a:pPr/>
            <a:r>
              <a:t>individual</a:t>
            </a:r>
          </a:p>
        </p:txBody>
      </p:sp>
      <p:sp>
        <p:nvSpPr>
          <p:cNvPr id="221" name="urbanization"/>
          <p:cNvSpPr txBox="1"/>
          <p:nvPr/>
        </p:nvSpPr>
        <p:spPr>
          <a:xfrm>
            <a:off x="7663824" y="10397237"/>
            <a:ext cx="2432813"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urbanization</a:t>
            </a:r>
          </a:p>
        </p:txBody>
      </p:sp>
      <p:sp>
        <p:nvSpPr>
          <p:cNvPr id="222" name="learning, agency and investment"/>
          <p:cNvSpPr txBox="1"/>
          <p:nvPr/>
        </p:nvSpPr>
        <p:spPr>
          <a:xfrm>
            <a:off x="13445774" y="10391038"/>
            <a:ext cx="6368924" cy="5975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learning, agency and investment</a:t>
            </a:r>
          </a:p>
        </p:txBody>
      </p:sp>
      <p:sp>
        <p:nvSpPr>
          <p:cNvPr id="223" name="Line"/>
          <p:cNvSpPr/>
          <p:nvPr/>
        </p:nvSpPr>
        <p:spPr>
          <a:xfrm flipV="1">
            <a:off x="14634307" y="8547747"/>
            <a:ext cx="1" cy="1845609"/>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224" name="Line"/>
          <p:cNvSpPr/>
          <p:nvPr/>
        </p:nvSpPr>
        <p:spPr>
          <a:xfrm flipV="1">
            <a:off x="9416035" y="8547747"/>
            <a:ext cx="1" cy="1845609"/>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225" name="Line"/>
          <p:cNvSpPr/>
          <p:nvPr/>
        </p:nvSpPr>
        <p:spPr>
          <a:xfrm flipH="1" flipV="1">
            <a:off x="13208987" y="6173076"/>
            <a:ext cx="1206103" cy="1206104"/>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226" name="Line"/>
          <p:cNvSpPr/>
          <p:nvPr/>
        </p:nvSpPr>
        <p:spPr>
          <a:xfrm flipV="1">
            <a:off x="9562619" y="6300076"/>
            <a:ext cx="1612394" cy="1203711"/>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Urbanization and Economic Growth"/>
          <p:cNvSpPr txBox="1"/>
          <p:nvPr/>
        </p:nvSpPr>
        <p:spPr>
          <a:xfrm>
            <a:off x="6477965" y="5814570"/>
            <a:ext cx="11428070" cy="9325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600"/>
            </a:lvl1pPr>
          </a:lstStyle>
          <a:p>
            <a:pPr/>
            <a:r>
              <a:t>Urbanization and Economic Growth</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2" name="Trajectories_Fit.pdf" descr="Trajectories_Fit.pdf"/>
          <p:cNvPicPr>
            <a:picLocks noChangeAspect="1"/>
          </p:cNvPicPr>
          <p:nvPr/>
        </p:nvPicPr>
        <p:blipFill>
          <a:blip r:embed="rId3">
            <a:extLst/>
          </a:blip>
          <a:stretch>
            <a:fillRect/>
          </a:stretch>
        </p:blipFill>
        <p:spPr>
          <a:xfrm>
            <a:off x="2920026" y="3375421"/>
            <a:ext cx="9712525" cy="7284394"/>
          </a:xfrm>
          <a:prstGeom prst="rect">
            <a:avLst/>
          </a:prstGeom>
          <a:ln w="12700">
            <a:miter lim="400000"/>
          </a:ln>
        </p:spPr>
      </p:pic>
      <p:pic>
        <p:nvPicPr>
          <p:cNvPr id="233" name="Trajectories_Fit_OWID.pdf" descr="Trajectories_Fit_OWID.pdf"/>
          <p:cNvPicPr>
            <a:picLocks noChangeAspect="1"/>
          </p:cNvPicPr>
          <p:nvPr/>
        </p:nvPicPr>
        <p:blipFill>
          <a:blip r:embed="rId4">
            <a:extLst/>
          </a:blip>
          <a:stretch>
            <a:fillRect/>
          </a:stretch>
        </p:blipFill>
        <p:spPr>
          <a:xfrm>
            <a:off x="12235457" y="3925937"/>
            <a:ext cx="9286876" cy="6965157"/>
          </a:xfrm>
          <a:prstGeom prst="rect">
            <a:avLst/>
          </a:prstGeom>
          <a:ln w="12700">
            <a:miter lim="400000"/>
          </a:ln>
        </p:spPr>
      </p:pic>
      <p:sp>
        <p:nvSpPr>
          <p:cNvPr id="234" name="A."/>
          <p:cNvSpPr txBox="1"/>
          <p:nvPr/>
        </p:nvSpPr>
        <p:spPr>
          <a:xfrm>
            <a:off x="3179343" y="4044494"/>
            <a:ext cx="54693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a:t>
            </a:r>
          </a:p>
        </p:txBody>
      </p:sp>
      <p:sp>
        <p:nvSpPr>
          <p:cNvPr id="235" name="B."/>
          <p:cNvSpPr txBox="1"/>
          <p:nvPr/>
        </p:nvSpPr>
        <p:spPr>
          <a:xfrm>
            <a:off x="12355201" y="4044494"/>
            <a:ext cx="55466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a:t>
            </a:r>
          </a:p>
        </p:txBody>
      </p:sp>
      <p:sp>
        <p:nvSpPr>
          <p:cNvPr id="236" name="Liberia"/>
          <p:cNvSpPr txBox="1"/>
          <p:nvPr/>
        </p:nvSpPr>
        <p:spPr>
          <a:xfrm>
            <a:off x="18048452" y="8771275"/>
            <a:ext cx="147922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F8BA00"/>
                </a:solidFill>
              </a:defRPr>
            </a:lvl1pPr>
          </a:lstStyle>
          <a:p>
            <a:pPr/>
            <a:r>
              <a:t>Liberia</a:t>
            </a:r>
          </a:p>
        </p:txBody>
      </p:sp>
      <p:sp>
        <p:nvSpPr>
          <p:cNvPr id="237" name="Liberia"/>
          <p:cNvSpPr txBox="1"/>
          <p:nvPr/>
        </p:nvSpPr>
        <p:spPr>
          <a:xfrm>
            <a:off x="8678233" y="8771275"/>
            <a:ext cx="147922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F8BA00"/>
                </a:solidFill>
              </a:defRPr>
            </a:lvl1pPr>
          </a:lstStyle>
          <a:p>
            <a:pPr/>
            <a:r>
              <a:t>Liberia</a:t>
            </a:r>
          </a:p>
        </p:txBody>
      </p:sp>
      <p:sp>
        <p:nvSpPr>
          <p:cNvPr id="238" name="y"/>
          <p:cNvSpPr txBox="1"/>
          <p:nvPr/>
        </p:nvSpPr>
        <p:spPr>
          <a:xfrm rot="16200000">
            <a:off x="2936447" y="6732587"/>
            <a:ext cx="437419" cy="9175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sz="5000">
                <a:solidFill>
                  <a:srgbClr val="000000"/>
                </a:solidFill>
                <a:latin typeface="Times Roman"/>
                <a:ea typeface="Times Roman"/>
                <a:cs typeface="Times Roman"/>
                <a:sym typeface="Times Roman"/>
              </a:defRPr>
            </a:lvl1pPr>
          </a:lstStyle>
          <a:p>
            <a:pPr/>
            <a:r>
              <a:t>y</a:t>
            </a:r>
          </a:p>
        </p:txBody>
      </p:sp>
      <p:sp>
        <p:nvSpPr>
          <p:cNvPr id="239" name="y"/>
          <p:cNvSpPr txBox="1"/>
          <p:nvPr/>
        </p:nvSpPr>
        <p:spPr>
          <a:xfrm rot="16200000">
            <a:off x="12342384" y="6786165"/>
            <a:ext cx="437419" cy="9175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sz="5000">
                <a:solidFill>
                  <a:srgbClr val="000000"/>
                </a:solidFill>
                <a:latin typeface="Times Roman"/>
                <a:ea typeface="Times Roman"/>
                <a:cs typeface="Times Roman"/>
                <a:sym typeface="Times Roman"/>
              </a:defRPr>
            </a:lvl1pPr>
          </a:lstStyle>
          <a:p>
            <a:pPr/>
            <a:r>
              <a:t>y</a:t>
            </a:r>
          </a:p>
        </p:txBody>
      </p:sp>
      <p:sp>
        <p:nvSpPr>
          <p:cNvPr id="240" name="Our World in Data"/>
          <p:cNvSpPr txBox="1"/>
          <p:nvPr/>
        </p:nvSpPr>
        <p:spPr>
          <a:xfrm>
            <a:off x="14094677" y="4858083"/>
            <a:ext cx="3456941" cy="585112"/>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Our World in Data</a:t>
            </a:r>
          </a:p>
        </p:txBody>
      </p:sp>
      <p:sp>
        <p:nvSpPr>
          <p:cNvPr id="241" name="World Bank"/>
          <p:cNvSpPr txBox="1"/>
          <p:nvPr/>
        </p:nvSpPr>
        <p:spPr>
          <a:xfrm>
            <a:off x="5182472" y="4858083"/>
            <a:ext cx="2297481" cy="585112"/>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World Bank</a:t>
            </a:r>
          </a:p>
        </p:txBody>
      </p:sp>
      <p:sp>
        <p:nvSpPr>
          <p:cNvPr id="242" name="How can we explain this association? What does it tell us about economic growth? and Cities?"/>
          <p:cNvSpPr txBox="1"/>
          <p:nvPr/>
        </p:nvSpPr>
        <p:spPr>
          <a:xfrm>
            <a:off x="3254400" y="1104019"/>
            <a:ext cx="17875200"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How can we explain this association? What does it tell us about economic growth? and Cities?</a:t>
            </a:r>
          </a:p>
        </p:txBody>
      </p:sp>
      <p:sp>
        <p:nvSpPr>
          <p:cNvPr id="243" name="Equation"/>
          <p:cNvSpPr txBox="1"/>
          <p:nvPr/>
        </p:nvSpPr>
        <p:spPr>
          <a:xfrm>
            <a:off x="2364901" y="10870685"/>
            <a:ext cx="6686013" cy="64463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m:rPr>
                          <m:sty m:val="p"/>
                        </m:rPr>
                        <a:rPr xmlns:a="http://schemas.openxmlformats.org/drawingml/2006/main" sz="4700" i="1">
                          <a:solidFill>
                            <a:srgbClr val="5E5E5E"/>
                          </a:solidFill>
                          <a:latin typeface="Cambria Math" panose="02040503050406030204" pitchFamily="18" charset="0"/>
                        </a:rPr>
                        <m:t>log</m:t>
                      </m:r>
                    </m:e>
                    <m:sub>
                      <m:r>
                        <a:rPr xmlns:a="http://schemas.openxmlformats.org/drawingml/2006/main" sz="4700" i="1">
                          <a:solidFill>
                            <a:srgbClr val="5E5E5E"/>
                          </a:solidFill>
                          <a:latin typeface="Cambria Math" panose="02040503050406030204" pitchFamily="18" charset="0"/>
                        </a:rPr>
                        <m:t>10</m:t>
                      </m:r>
                    </m:sub>
                  </m:sSub>
                  <m:r>
                    <a:rPr xmlns:a="http://schemas.openxmlformats.org/drawingml/2006/main" sz="4700" i="1">
                      <a:solidFill>
                        <a:srgbClr val="5E5E5E"/>
                      </a:solidFill>
                      <a:latin typeface="Cambria Math" panose="02040503050406030204" pitchFamily="18" charset="0"/>
                    </a:rPr>
                    <m:t>y</m:t>
                  </m:r>
                  <m:r>
                    <a:rPr xmlns:a="http://schemas.openxmlformats.org/drawingml/2006/main" sz="4700" i="1">
                      <a:solidFill>
                        <a:srgbClr val="5E5E5E"/>
                      </a:solidFill>
                      <a:latin typeface="Cambria Math" panose="02040503050406030204" pitchFamily="18" charset="0"/>
                    </a:rPr>
                    <m:t>(</m:t>
                  </m:r>
                  <m:r>
                    <a:rPr xmlns:a="http://schemas.openxmlformats.org/drawingml/2006/main" sz="4700" i="1">
                      <a:solidFill>
                        <a:srgbClr val="5E5E5E"/>
                      </a:solidFill>
                      <a:latin typeface="Cambria Math" panose="02040503050406030204" pitchFamily="18" charset="0"/>
                    </a:rPr>
                    <m:t>u</m:t>
                  </m:r>
                  <m:r>
                    <a:rPr xmlns:a="http://schemas.openxmlformats.org/drawingml/2006/main" sz="4700" i="1">
                      <a:solidFill>
                        <a:srgbClr val="5E5E5E"/>
                      </a:solidFill>
                      <a:latin typeface="Cambria Math" panose="02040503050406030204" pitchFamily="18" charset="0"/>
                    </a:rPr>
                    <m:t>)</m:t>
                  </m:r>
                  <m:r>
                    <a:rPr xmlns:a="http://schemas.openxmlformats.org/drawingml/2006/main" sz="4700" i="1">
                      <a:solidFill>
                        <a:srgbClr val="5E5E5E"/>
                      </a:solidFill>
                      <a:latin typeface="Cambria Math" panose="02040503050406030204" pitchFamily="18" charset="0"/>
                    </a:rPr>
                    <m:t>=</m:t>
                  </m:r>
                  <m:sSub>
                    <m:e>
                      <m:r>
                        <m:rPr>
                          <m:sty m:val="p"/>
                        </m:rPr>
                        <a:rPr xmlns:a="http://schemas.openxmlformats.org/drawingml/2006/main" sz="4700" i="1">
                          <a:solidFill>
                            <a:srgbClr val="5E5E5E"/>
                          </a:solidFill>
                          <a:latin typeface="Cambria Math" panose="02040503050406030204" pitchFamily="18" charset="0"/>
                        </a:rPr>
                        <m:t>log</m:t>
                      </m:r>
                    </m:e>
                    <m:sub>
                      <m:r>
                        <a:rPr xmlns:a="http://schemas.openxmlformats.org/drawingml/2006/main" sz="4700" i="1">
                          <a:solidFill>
                            <a:srgbClr val="5E5E5E"/>
                          </a:solidFill>
                          <a:latin typeface="Cambria Math" panose="02040503050406030204" pitchFamily="18" charset="0"/>
                        </a:rPr>
                        <m:t>10</m:t>
                      </m:r>
                    </m:sub>
                  </m:sSub>
                  <m:r>
                    <a:rPr xmlns:a="http://schemas.openxmlformats.org/drawingml/2006/main" sz="4700" i="1">
                      <a:solidFill>
                        <a:srgbClr val="5E5E5E"/>
                      </a:solidFill>
                      <a:latin typeface="Cambria Math" panose="02040503050406030204" pitchFamily="18" charset="0"/>
                    </a:rPr>
                    <m:t>y</m:t>
                  </m:r>
                  <m:r>
                    <a:rPr xmlns:a="http://schemas.openxmlformats.org/drawingml/2006/main" sz="4700" i="1">
                      <a:solidFill>
                        <a:srgbClr val="5E5E5E"/>
                      </a:solidFill>
                      <a:latin typeface="Cambria Math" panose="02040503050406030204" pitchFamily="18" charset="0"/>
                    </a:rPr>
                    <m:t>(</m:t>
                  </m:r>
                  <m:r>
                    <a:rPr xmlns:a="http://schemas.openxmlformats.org/drawingml/2006/main" sz="4700" i="1">
                      <a:solidFill>
                        <a:srgbClr val="5E5E5E"/>
                      </a:solidFill>
                      <a:latin typeface="Cambria Math" panose="02040503050406030204" pitchFamily="18" charset="0"/>
                    </a:rPr>
                    <m:t>0</m:t>
                  </m:r>
                  <m:r>
                    <a:rPr xmlns:a="http://schemas.openxmlformats.org/drawingml/2006/main" sz="4700" i="1">
                      <a:solidFill>
                        <a:srgbClr val="5E5E5E"/>
                      </a:solidFill>
                      <a:latin typeface="Cambria Math" panose="02040503050406030204" pitchFamily="18" charset="0"/>
                    </a:rPr>
                    <m:t>)</m:t>
                  </m:r>
                  <m:r>
                    <a:rPr xmlns:a="http://schemas.openxmlformats.org/drawingml/2006/main" sz="4700" i="1">
                      <a:solidFill>
                        <a:srgbClr val="5E5E5E"/>
                      </a:solidFill>
                      <a:latin typeface="Cambria Math" panose="02040503050406030204" pitchFamily="18" charset="0"/>
                    </a:rPr>
                    <m:t>+</m:t>
                  </m:r>
                  <m:sSub>
                    <m:e>
                      <m:r>
                        <a:rPr xmlns:a="http://schemas.openxmlformats.org/drawingml/2006/main" sz="4700" i="1">
                          <a:solidFill>
                            <a:srgbClr val="5E5E5E"/>
                          </a:solidFill>
                          <a:latin typeface="Cambria Math" panose="02040503050406030204" pitchFamily="18" charset="0"/>
                        </a:rPr>
                        <m:t>a</m:t>
                      </m:r>
                    </m:e>
                    <m:sub>
                      <m:r>
                        <a:rPr xmlns:a="http://schemas.openxmlformats.org/drawingml/2006/main" sz="4700" i="1">
                          <a:solidFill>
                            <a:srgbClr val="5E5E5E"/>
                          </a:solidFill>
                          <a:latin typeface="Cambria Math" panose="02040503050406030204" pitchFamily="18" charset="0"/>
                        </a:rPr>
                        <m:t>y</m:t>
                      </m:r>
                    </m:sub>
                  </m:sSub>
                  <m:r>
                    <a:rPr xmlns:a="http://schemas.openxmlformats.org/drawingml/2006/main" sz="4700" i="1">
                      <a:solidFill>
                        <a:srgbClr val="5E5E5E"/>
                      </a:solidFill>
                      <a:latin typeface="Cambria Math" panose="02040503050406030204" pitchFamily="18" charset="0"/>
                    </a:rPr>
                    <m:t>u</m:t>
                  </m:r>
                </m:oMath>
              </m:oMathPara>
            </a14:m>
            <a:endParaRPr sz="4700">
              <a:solidFill>
                <a:srgbClr val="5E5E5E"/>
              </a:solidFill>
            </a:endParaRPr>
          </a:p>
        </p:txBody>
      </p:sp>
      <p:sp>
        <p:nvSpPr>
          <p:cNvPr id="244" name="Fit:"/>
          <p:cNvSpPr txBox="1"/>
          <p:nvPr/>
        </p:nvSpPr>
        <p:spPr>
          <a:xfrm>
            <a:off x="618816" y="10900304"/>
            <a:ext cx="814528"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Fit: </a:t>
            </a:r>
          </a:p>
        </p:txBody>
      </p:sp>
      <p:sp>
        <p:nvSpPr>
          <p:cNvPr id="245" name="$235/year"/>
          <p:cNvSpPr txBox="1"/>
          <p:nvPr/>
        </p:nvSpPr>
        <p:spPr>
          <a:xfrm>
            <a:off x="2432088" y="11722362"/>
            <a:ext cx="2041449" cy="572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$235/year </a:t>
            </a:r>
          </a:p>
        </p:txBody>
      </p:sp>
      <p:sp>
        <p:nvSpPr>
          <p:cNvPr id="246" name="Line"/>
          <p:cNvSpPr/>
          <p:nvPr/>
        </p:nvSpPr>
        <p:spPr>
          <a:xfrm flipV="1">
            <a:off x="4642700" y="11438736"/>
            <a:ext cx="909884" cy="634530"/>
          </a:xfrm>
          <a:prstGeom prst="line">
            <a:avLst/>
          </a:prstGeom>
          <a:ln w="25400">
            <a:solidFill>
              <a:srgbClr val="000000"/>
            </a:solidFill>
            <a:miter lim="400000"/>
            <a:tailEnd type="triangle"/>
          </a:ln>
        </p:spPr>
        <p:txBody>
          <a:bodyPr lIns="50800" tIns="50800" rIns="50800" bIns="50800" anchor="ctr"/>
          <a:lstStyle/>
          <a:p>
            <a:pPr/>
          </a:p>
        </p:txBody>
      </p:sp>
      <p:sp>
        <p:nvSpPr>
          <p:cNvPr id="247" name="Equation"/>
          <p:cNvSpPr txBox="1"/>
          <p:nvPr/>
        </p:nvSpPr>
        <p:spPr>
          <a:xfrm>
            <a:off x="5711071" y="11943429"/>
            <a:ext cx="1712281" cy="49056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600" i="1">
                          <a:solidFill>
                            <a:srgbClr val="5E5E5E"/>
                          </a:solidFill>
                          <a:latin typeface="Cambria Math" panose="02040503050406030204" pitchFamily="18" charset="0"/>
                        </a:rPr>
                        <m:t>a</m:t>
                      </m:r>
                    </m:e>
                    <m:sub>
                      <m:r>
                        <a:rPr xmlns:a="http://schemas.openxmlformats.org/drawingml/2006/main" sz="3600" i="1">
                          <a:solidFill>
                            <a:srgbClr val="5E5E5E"/>
                          </a:solidFill>
                          <a:latin typeface="Cambria Math" panose="02040503050406030204" pitchFamily="18" charset="0"/>
                        </a:rPr>
                        <m:t>y</m:t>
                      </m:r>
                    </m:sub>
                  </m:sSub>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0.02</m:t>
                  </m:r>
                </m:oMath>
              </m:oMathPara>
            </a14:m>
            <a:endParaRPr sz="3600">
              <a:solidFill>
                <a:srgbClr val="5E5E5E"/>
              </a:solidFill>
            </a:endParaRPr>
          </a:p>
        </p:txBody>
      </p:sp>
      <p:sp>
        <p:nvSpPr>
          <p:cNvPr id="248" name="Line"/>
          <p:cNvSpPr/>
          <p:nvPr/>
        </p:nvSpPr>
        <p:spPr>
          <a:xfrm flipV="1">
            <a:off x="7589630" y="11465608"/>
            <a:ext cx="910014" cy="706910"/>
          </a:xfrm>
          <a:prstGeom prst="line">
            <a:avLst/>
          </a:prstGeom>
          <a:ln w="25400">
            <a:solidFill>
              <a:srgbClr val="000000"/>
            </a:solidFill>
            <a:miter lim="400000"/>
            <a:tailEnd type="triangle"/>
          </a:ln>
        </p:spPr>
        <p:txBody>
          <a:bodyPr lIns="50800" tIns="50800" rIns="50800" bIns="50800" anchor="ctr"/>
          <a:lstStyle/>
          <a:p>
            <a:pPr/>
          </a:p>
        </p:txBody>
      </p:sp>
      <p:sp>
        <p:nvSpPr>
          <p:cNvPr id="249" name="Growth rate of  GDP/capita with urbanization is :"/>
          <p:cNvSpPr txBox="1"/>
          <p:nvPr/>
        </p:nvSpPr>
        <p:spPr>
          <a:xfrm>
            <a:off x="11604207" y="11556369"/>
            <a:ext cx="8437881" cy="535417"/>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900">
                <a:solidFill>
                  <a:srgbClr val="FFFFFF"/>
                </a:solidFill>
                <a:latin typeface="Helvetica Neue Medium"/>
                <a:ea typeface="Helvetica Neue Medium"/>
                <a:cs typeface="Helvetica Neue Medium"/>
                <a:sym typeface="Helvetica Neue Medium"/>
              </a:defRPr>
            </a:lvl1pPr>
          </a:lstStyle>
          <a:p>
            <a:pPr/>
            <a:r>
              <a:t>Growth rate of  GDP/capita with urbanization is : </a:t>
            </a:r>
          </a:p>
        </p:txBody>
      </p:sp>
      <p:sp>
        <p:nvSpPr>
          <p:cNvPr id="250" name="Text"/>
          <p:cNvSpPr txBox="1"/>
          <p:nvPr/>
        </p:nvSpPr>
        <p:spPr>
          <a:xfrm>
            <a:off x="20024587" y="11494626"/>
            <a:ext cx="4390305" cy="68675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solidFill>
                  <a:srgbClr val="000000"/>
                </a:solidFill>
              </a:defRPr>
            </a:lvl1pPr>
          </a:lstStyle>
          <a:p>
            <a:pPr/>
            <a14:m>
              <m:oMathPara>
                <m:oMathParaPr>
                  <m:jc m:val="center"/>
                </m:oMathParaPr>
                <m:oMath>
                  <m:sSubSup>
                    <m:e>
                      <m:r>
                        <a:rPr xmlns:a="http://schemas.openxmlformats.org/drawingml/2006/main" sz="3350" i="1">
                          <a:solidFill>
                            <a:srgbClr val="000000"/>
                          </a:solidFill>
                          <a:latin typeface="Cambria Math" panose="02040503050406030204" pitchFamily="18" charset="0"/>
                        </a:rPr>
                        <m:t>a</m:t>
                      </m:r>
                    </m:e>
                    <m:sub>
                      <m:r>
                        <a:rPr xmlns:a="http://schemas.openxmlformats.org/drawingml/2006/main" sz="3350" i="1">
                          <a:solidFill>
                            <a:srgbClr val="000000"/>
                          </a:solidFill>
                          <a:latin typeface="Cambria Math" panose="02040503050406030204" pitchFamily="18" charset="0"/>
                        </a:rPr>
                        <m:t>y</m:t>
                      </m:r>
                    </m:sub>
                    <m:sup>
                      <m:r>
                        <a:rPr xmlns:a="http://schemas.openxmlformats.org/drawingml/2006/main" sz="3350" i="1">
                          <a:solidFill>
                            <a:srgbClr val="000000"/>
                          </a:solidFill>
                          <a:latin typeface="Cambria Math" panose="02040503050406030204" pitchFamily="18" charset="0"/>
                        </a:rPr>
                        <m:t>′</m:t>
                      </m:r>
                    </m:sup>
                  </m:sSubSup>
                  <m:r>
                    <a:rPr xmlns:a="http://schemas.openxmlformats.org/drawingml/2006/main" sz="3350" i="1">
                      <a:solidFill>
                        <a:srgbClr val="000000"/>
                      </a:solidFill>
                      <a:latin typeface="Cambria Math" panose="02040503050406030204" pitchFamily="18" charset="0"/>
                    </a:rPr>
                    <m:t>=</m:t>
                  </m:r>
                  <m:sSub>
                    <m:e>
                      <m:r>
                        <a:rPr xmlns:a="http://schemas.openxmlformats.org/drawingml/2006/main" sz="3350" i="1">
                          <a:solidFill>
                            <a:srgbClr val="000000"/>
                          </a:solidFill>
                          <a:latin typeface="Cambria Math" panose="02040503050406030204" pitchFamily="18" charset="0"/>
                        </a:rPr>
                        <m:t>a</m:t>
                      </m:r>
                    </m:e>
                    <m:sub>
                      <m:r>
                        <a:rPr xmlns:a="http://schemas.openxmlformats.org/drawingml/2006/main" sz="3350" i="1">
                          <a:solidFill>
                            <a:srgbClr val="000000"/>
                          </a:solidFill>
                          <a:latin typeface="Cambria Math" panose="02040503050406030204" pitchFamily="18" charset="0"/>
                        </a:rPr>
                        <m:t>y</m:t>
                      </m:r>
                    </m:sub>
                  </m:sSub>
                  <m:r>
                    <m:rPr>
                      <m:sty m:val="p"/>
                    </m:rPr>
                    <a:rPr xmlns:a="http://schemas.openxmlformats.org/drawingml/2006/main" sz="3350" i="1">
                      <a:solidFill>
                        <a:srgbClr val="000000"/>
                      </a:solidFill>
                      <a:latin typeface="Cambria Math" panose="02040503050406030204" pitchFamily="18" charset="0"/>
                    </a:rPr>
                    <m:t>ln</m:t>
                  </m:r>
                  <m:r>
                    <a:rPr xmlns:a="http://schemas.openxmlformats.org/drawingml/2006/main" sz="3350" i="1">
                      <a:solidFill>
                        <a:srgbClr val="000000"/>
                      </a:solidFill>
                      <a:latin typeface="Cambria Math" panose="02040503050406030204" pitchFamily="18" charset="0"/>
                    </a:rPr>
                    <m:t>10</m:t>
                  </m:r>
                  <m:r>
                    <a:rPr xmlns:a="http://schemas.openxmlformats.org/drawingml/2006/main" sz="3350" i="1">
                      <a:solidFill>
                        <a:srgbClr val="000000"/>
                      </a:solidFill>
                      <a:latin typeface="Cambria Math" panose="02040503050406030204" pitchFamily="18" charset="0"/>
                    </a:rPr>
                    <m:t>≃</m:t>
                  </m:r>
                  <m:r>
                    <a:rPr xmlns:a="http://schemas.openxmlformats.org/drawingml/2006/main" sz="3350" i="1">
                      <a:solidFill>
                        <a:srgbClr val="000000"/>
                      </a:solidFill>
                      <a:latin typeface="Cambria Math" panose="02040503050406030204" pitchFamily="18" charset="0"/>
                    </a:rPr>
                    <m:t>4</m:t>
                  </m:r>
                  <m:r>
                    <a:rPr xmlns:a="http://schemas.openxmlformats.org/drawingml/2006/main" sz="3350" i="1">
                      <a:solidFill>
                        <a:srgbClr val="000000"/>
                      </a:solidFill>
                      <a:latin typeface="Cambria Math" panose="02040503050406030204" pitchFamily="18" charset="0"/>
                    </a:rPr>
                    <m:t>-</m:t>
                  </m:r>
                  <m:r>
                    <a:rPr xmlns:a="http://schemas.openxmlformats.org/drawingml/2006/main" sz="3350" i="1">
                      <a:solidFill>
                        <a:srgbClr val="000000"/>
                      </a:solidFill>
                      <a:latin typeface="Cambria Math" panose="02040503050406030204" pitchFamily="18" charset="0"/>
                    </a:rPr>
                    <m:t>5</m:t>
                  </m:r>
                  <m:r>
                    <a:rPr xmlns:a="http://schemas.openxmlformats.org/drawingml/2006/main" sz="3350" i="1">
                      <a:solidFill>
                        <a:srgbClr val="000000"/>
                      </a:solidFill>
                      <a:latin typeface="Cambria Math" panose="02040503050406030204" pitchFamily="18" charset="0"/>
                    </a:rPr>
                    <m:t>%</m:t>
                  </m:r>
                </m:oMath>
              </m:oMathPara>
            </a14:m>
          </a:p>
        </p:txBody>
      </p:sp>
      <p:sp>
        <p:nvSpPr>
          <p:cNvPr id="251" name="spectacular !!"/>
          <p:cNvSpPr txBox="1"/>
          <p:nvPr/>
        </p:nvSpPr>
        <p:spPr>
          <a:xfrm>
            <a:off x="21453509" y="10900304"/>
            <a:ext cx="2651863"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spectacular !!</a:t>
            </a:r>
          </a:p>
        </p:txBody>
      </p:sp>
      <p:sp>
        <p:nvSpPr>
          <p:cNvPr id="252" name="https://databank.worldbank.org/source/world-development-indicators"/>
          <p:cNvSpPr txBox="1"/>
          <p:nvPr/>
        </p:nvSpPr>
        <p:spPr>
          <a:xfrm>
            <a:off x="103349" y="3557830"/>
            <a:ext cx="964021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https://databank.worldbank.org/source/world-development-indicators</a:t>
            </a:r>
          </a:p>
        </p:txBody>
      </p:sp>
      <p:sp>
        <p:nvSpPr>
          <p:cNvPr id="253" name="https://ourworldindata.org/grapher/urbanization-vs-gdp"/>
          <p:cNvSpPr txBox="1"/>
          <p:nvPr/>
        </p:nvSpPr>
        <p:spPr>
          <a:xfrm>
            <a:off x="16384344" y="3557830"/>
            <a:ext cx="767486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https://ourworldindata.org/grapher/urbanization-vs-gdp</a:t>
            </a:r>
          </a:p>
        </p:txBody>
      </p:sp>
      <p:sp>
        <p:nvSpPr>
          <p:cNvPr id="254" name="The puzzle here is that there is no “time”: this suggests a purely structural transition"/>
          <p:cNvSpPr txBox="1"/>
          <p:nvPr/>
        </p:nvSpPr>
        <p:spPr>
          <a:xfrm>
            <a:off x="10702687" y="12784909"/>
            <a:ext cx="13039980" cy="498423"/>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600">
                <a:solidFill>
                  <a:srgbClr val="FFFFFF"/>
                </a:solidFill>
                <a:latin typeface="Helvetica Neue Medium"/>
                <a:ea typeface="Helvetica Neue Medium"/>
                <a:cs typeface="Helvetica Neue Medium"/>
                <a:sym typeface="Helvetica Neue Medium"/>
              </a:defRPr>
            </a:lvl1pPr>
          </a:lstStyle>
          <a:p>
            <a:pPr/>
            <a:r>
              <a:t>The puzzle here is that there is no “time”: this suggests a purely structural transition  </a:t>
            </a:r>
          </a:p>
        </p:txBody>
      </p:sp>
      <p:sp>
        <p:nvSpPr>
          <p:cNvPr id="255" name="Equation"/>
          <p:cNvSpPr txBox="1"/>
          <p:nvPr/>
        </p:nvSpPr>
        <p:spPr>
          <a:xfrm>
            <a:off x="337633" y="12693618"/>
            <a:ext cx="5092834" cy="60739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y</m:t>
                  </m:r>
                  <m:r>
                    <a:rPr xmlns:a="http://schemas.openxmlformats.org/drawingml/2006/main" sz="4200" i="1">
                      <a:solidFill>
                        <a:srgbClr val="000000"/>
                      </a:solidFill>
                      <a:latin typeface="Cambria Math" panose="02040503050406030204" pitchFamily="18" charset="0"/>
                    </a:rPr>
                    <m:t>=</m:t>
                  </m:r>
                  <m:sSub>
                    <m:e>
                      <m:r>
                        <a:rPr xmlns:a="http://schemas.openxmlformats.org/drawingml/2006/main" sz="4200" i="1">
                          <a:solidFill>
                            <a:srgbClr val="000000"/>
                          </a:solidFill>
                          <a:latin typeface="Cambria Math" panose="02040503050406030204" pitchFamily="18" charset="0"/>
                        </a:rPr>
                        <m:t>y</m:t>
                      </m:r>
                    </m:e>
                    <m:sub>
                      <m:r>
                        <a:rPr xmlns:a="http://schemas.openxmlformats.org/drawingml/2006/main" sz="4200" i="1">
                          <a:solidFill>
                            <a:srgbClr val="000000"/>
                          </a:solidFill>
                          <a:latin typeface="Cambria Math" panose="02040503050406030204" pitchFamily="18" charset="0"/>
                        </a:rPr>
                        <m:t>0</m:t>
                      </m:r>
                    </m:sub>
                  </m:sSub>
                  <m:sSup>
                    <m:e>
                      <m:r>
                        <a:rPr xmlns:a="http://schemas.openxmlformats.org/drawingml/2006/main" sz="4200" i="1">
                          <a:solidFill>
                            <a:srgbClr val="000000"/>
                          </a:solidFill>
                          <a:latin typeface="Cambria Math" panose="02040503050406030204" pitchFamily="18" charset="0"/>
                        </a:rPr>
                        <m:t>10</m:t>
                      </m:r>
                    </m:e>
                    <m:sup>
                      <m:sSub>
                        <m:e>
                          <m:r>
                            <a:rPr xmlns:a="http://schemas.openxmlformats.org/drawingml/2006/main" sz="4200" i="1">
                              <a:solidFill>
                                <a:srgbClr val="000000"/>
                              </a:solidFill>
                              <a:latin typeface="Cambria Math" panose="02040503050406030204" pitchFamily="18" charset="0"/>
                            </a:rPr>
                            <m:t>a</m:t>
                          </m:r>
                        </m:e>
                        <m:sub>
                          <m:r>
                            <a:rPr xmlns:a="http://schemas.openxmlformats.org/drawingml/2006/main" sz="4200" i="1">
                              <a:solidFill>
                                <a:srgbClr val="000000"/>
                              </a:solidFill>
                              <a:latin typeface="Cambria Math" panose="02040503050406030204" pitchFamily="18" charset="0"/>
                            </a:rPr>
                            <m:t>y</m:t>
                          </m:r>
                        </m:sub>
                      </m:sSub>
                      <m:r>
                        <a:rPr xmlns:a="http://schemas.openxmlformats.org/drawingml/2006/main" sz="4200" i="1">
                          <a:solidFill>
                            <a:srgbClr val="000000"/>
                          </a:solidFill>
                          <a:latin typeface="Cambria Math" panose="02040503050406030204" pitchFamily="18" charset="0"/>
                        </a:rPr>
                        <m:t>u</m:t>
                      </m:r>
                    </m:sup>
                  </m:sSup>
                  <m:r>
                    <a:rPr xmlns:a="http://schemas.openxmlformats.org/drawingml/2006/main" sz="4200" i="1">
                      <a:solidFill>
                        <a:srgbClr val="000000"/>
                      </a:solidFill>
                      <a:latin typeface="Cambria Math" panose="02040503050406030204" pitchFamily="18" charset="0"/>
                    </a:rPr>
                    <m:t>=</m:t>
                  </m:r>
                  <m:sSub>
                    <m:e>
                      <m:r>
                        <a:rPr xmlns:a="http://schemas.openxmlformats.org/drawingml/2006/main" sz="4200" i="1">
                          <a:solidFill>
                            <a:srgbClr val="000000"/>
                          </a:solidFill>
                          <a:latin typeface="Cambria Math" panose="02040503050406030204" pitchFamily="18" charset="0"/>
                        </a:rPr>
                        <m:t>y</m:t>
                      </m:r>
                    </m:e>
                    <m:sub>
                      <m:r>
                        <a:rPr xmlns:a="http://schemas.openxmlformats.org/drawingml/2006/main" sz="4200" i="1">
                          <a:solidFill>
                            <a:srgbClr val="000000"/>
                          </a:solidFill>
                          <a:latin typeface="Cambria Math" panose="02040503050406030204" pitchFamily="18" charset="0"/>
                        </a:rPr>
                        <m:t>0</m:t>
                      </m:r>
                    </m:sub>
                  </m:sSub>
                  <m:sSup>
                    <m:e>
                      <m:r>
                        <a:rPr xmlns:a="http://schemas.openxmlformats.org/drawingml/2006/main" sz="4200" i="1">
                          <a:solidFill>
                            <a:srgbClr val="000000"/>
                          </a:solidFill>
                          <a:latin typeface="Cambria Math" panose="02040503050406030204" pitchFamily="18" charset="0"/>
                        </a:rPr>
                        <m:t>e</m:t>
                      </m:r>
                    </m:e>
                    <m:sup>
                      <m:sSub>
                        <m:e>
                          <m:r>
                            <a:rPr xmlns:a="http://schemas.openxmlformats.org/drawingml/2006/main" sz="4200" i="1">
                              <a:solidFill>
                                <a:srgbClr val="000000"/>
                              </a:solidFill>
                              <a:latin typeface="Cambria Math" panose="02040503050406030204" pitchFamily="18" charset="0"/>
                            </a:rPr>
                            <m:t>a</m:t>
                          </m:r>
                        </m:e>
                        <m:sub>
                          <m:r>
                            <a:rPr xmlns:a="http://schemas.openxmlformats.org/drawingml/2006/main" sz="4200" i="1">
                              <a:solidFill>
                                <a:srgbClr val="000000"/>
                              </a:solidFill>
                              <a:latin typeface="Cambria Math" panose="02040503050406030204" pitchFamily="18" charset="0"/>
                            </a:rPr>
                            <m:t>y</m:t>
                          </m:r>
                        </m:sub>
                      </m:sSub>
                      <m:r>
                        <m:rPr>
                          <m:sty m:val="p"/>
                        </m:rPr>
                        <a:rPr xmlns:a="http://schemas.openxmlformats.org/drawingml/2006/main" sz="4200" i="1">
                          <a:solidFill>
                            <a:srgbClr val="000000"/>
                          </a:solidFill>
                          <a:latin typeface="Cambria Math" panose="02040503050406030204" pitchFamily="18" charset="0"/>
                        </a:rPr>
                        <m:t>ln</m:t>
                      </m:r>
                      <m:r>
                        <a:rPr xmlns:a="http://schemas.openxmlformats.org/drawingml/2006/main" sz="4200" i="1">
                          <a:solidFill>
                            <a:srgbClr val="000000"/>
                          </a:solidFill>
                          <a:latin typeface="Cambria Math" panose="02040503050406030204" pitchFamily="18" charset="0"/>
                        </a:rPr>
                        <m:t>10</m:t>
                      </m:r>
                      <m:r>
                        <a:rPr xmlns:a="http://schemas.openxmlformats.org/drawingml/2006/main" sz="4200" i="1">
                          <a:solidFill>
                            <a:srgbClr val="000000"/>
                          </a:solidFill>
                          <a:latin typeface="Cambria Math" panose="02040503050406030204" pitchFamily="18" charset="0"/>
                        </a:rPr>
                        <m:t>u</m:t>
                      </m:r>
                    </m:sup>
                  </m:sSup>
                </m:oMath>
              </m:oMathPara>
            </a14:m>
            <a:endParaRPr sz="4200"/>
          </a:p>
        </p:txBody>
      </p:sp>
      <p:sp>
        <p:nvSpPr>
          <p:cNvPr id="256" name="Text"/>
          <p:cNvSpPr txBox="1"/>
          <p:nvPr/>
        </p:nvSpPr>
        <p:spPr>
          <a:xfrm>
            <a:off x="5845589" y="12612739"/>
            <a:ext cx="4390305" cy="8427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2800">
                <a:solidFill>
                  <a:srgbClr val="000000"/>
                </a:solidFill>
              </a:defRPr>
            </a:lvl1pPr>
          </a:lstStyle>
          <a:p>
            <a:pPr/>
            <a14:m>
              <m:oMathPara>
                <m:oMathParaPr>
                  <m:jc m:val="center"/>
                </m:oMathParaPr>
                <m:oMath>
                  <m:sSubSup>
                    <m:e>
                      <m:r>
                        <a:rPr xmlns:a="http://schemas.openxmlformats.org/drawingml/2006/main" sz="3350" i="1">
                          <a:solidFill>
                            <a:srgbClr val="000000"/>
                          </a:solidFill>
                          <a:latin typeface="Cambria Math" panose="02040503050406030204" pitchFamily="18" charset="0"/>
                        </a:rPr>
                        <m:t>a</m:t>
                      </m:r>
                    </m:e>
                    <m:sub>
                      <m:r>
                        <a:rPr xmlns:a="http://schemas.openxmlformats.org/drawingml/2006/main" sz="3350" i="1">
                          <a:solidFill>
                            <a:srgbClr val="000000"/>
                          </a:solidFill>
                          <a:latin typeface="Cambria Math" panose="02040503050406030204" pitchFamily="18" charset="0"/>
                        </a:rPr>
                        <m:t>y</m:t>
                      </m:r>
                    </m:sub>
                    <m:sup>
                      <m:r>
                        <a:rPr xmlns:a="http://schemas.openxmlformats.org/drawingml/2006/main" sz="3350" i="1">
                          <a:solidFill>
                            <a:srgbClr val="000000"/>
                          </a:solidFill>
                          <a:latin typeface="Cambria Math" panose="02040503050406030204" pitchFamily="18" charset="0"/>
                        </a:rPr>
                        <m:t>′</m:t>
                      </m:r>
                    </m:sup>
                  </m:sSubSup>
                  <m:r>
                    <a:rPr xmlns:a="http://schemas.openxmlformats.org/drawingml/2006/main" sz="3350" i="1">
                      <a:solidFill>
                        <a:srgbClr val="000000"/>
                      </a:solidFill>
                      <a:latin typeface="Cambria Math" panose="02040503050406030204" pitchFamily="18" charset="0"/>
                    </a:rPr>
                    <m:t>=</m:t>
                  </m:r>
                  <m:sSub>
                    <m:e>
                      <m:r>
                        <a:rPr xmlns:a="http://schemas.openxmlformats.org/drawingml/2006/main" sz="3350" i="1">
                          <a:solidFill>
                            <a:srgbClr val="000000"/>
                          </a:solidFill>
                          <a:latin typeface="Cambria Math" panose="02040503050406030204" pitchFamily="18" charset="0"/>
                        </a:rPr>
                        <m:t>a</m:t>
                      </m:r>
                    </m:e>
                    <m:sub>
                      <m:r>
                        <a:rPr xmlns:a="http://schemas.openxmlformats.org/drawingml/2006/main" sz="3350" i="1">
                          <a:solidFill>
                            <a:srgbClr val="000000"/>
                          </a:solidFill>
                          <a:latin typeface="Cambria Math" panose="02040503050406030204" pitchFamily="18" charset="0"/>
                        </a:rPr>
                        <m:t>y</m:t>
                      </m:r>
                    </m:sub>
                  </m:sSub>
                  <m:limLow>
                    <m:e>
                      <m:r>
                        <m:rPr>
                          <m:sty m:val="p"/>
                        </m:rPr>
                        <a:rPr xmlns:a="http://schemas.openxmlformats.org/drawingml/2006/main" sz="3350" i="1">
                          <a:solidFill>
                            <a:srgbClr val="000000"/>
                          </a:solidFill>
                          <a:latin typeface="Cambria Math" panose="02040503050406030204" pitchFamily="18" charset="0"/>
                        </a:rPr>
                        <m:t>ln</m:t>
                      </m:r>
                      <m:r>
                        <a:rPr xmlns:a="http://schemas.openxmlformats.org/drawingml/2006/main" sz="3350" i="1">
                          <a:solidFill>
                            <a:srgbClr val="000000"/>
                          </a:solidFill>
                          <a:latin typeface="Cambria Math" panose="02040503050406030204" pitchFamily="18" charset="0"/>
                        </a:rPr>
                        <m:t>10</m:t>
                      </m:r>
                    </m:e>
                    <m:lim>
                      <m:r>
                        <a:rPr xmlns:a="http://schemas.openxmlformats.org/drawingml/2006/main" sz="3350" i="1">
                          <a:solidFill>
                            <a:srgbClr val="000000"/>
                          </a:solidFill>
                          <a:latin typeface="Cambria Math" panose="02040503050406030204" pitchFamily="18" charset="0"/>
                        </a:rPr>
                        <m:t>⏟</m:t>
                      </m:r>
                    </m:lim>
                  </m:limLow>
                  <m:r>
                    <a:rPr xmlns:a="http://schemas.openxmlformats.org/drawingml/2006/main" sz="3350" i="1">
                      <a:solidFill>
                        <a:srgbClr val="000000"/>
                      </a:solidFill>
                      <a:latin typeface="Cambria Math" panose="02040503050406030204" pitchFamily="18" charset="0"/>
                    </a:rPr>
                    <m:t>≃</m:t>
                  </m:r>
                  <m:r>
                    <a:rPr xmlns:a="http://schemas.openxmlformats.org/drawingml/2006/main" sz="3350" i="1">
                      <a:solidFill>
                        <a:srgbClr val="000000"/>
                      </a:solidFill>
                      <a:latin typeface="Cambria Math" panose="02040503050406030204" pitchFamily="18" charset="0"/>
                    </a:rPr>
                    <m:t>4</m:t>
                  </m:r>
                  <m:r>
                    <a:rPr xmlns:a="http://schemas.openxmlformats.org/drawingml/2006/main" sz="3350" i="1">
                      <a:solidFill>
                        <a:srgbClr val="000000"/>
                      </a:solidFill>
                      <a:latin typeface="Cambria Math" panose="02040503050406030204" pitchFamily="18" charset="0"/>
                    </a:rPr>
                    <m:t>-</m:t>
                  </m:r>
                  <m:r>
                    <a:rPr xmlns:a="http://schemas.openxmlformats.org/drawingml/2006/main" sz="3350" i="1">
                      <a:solidFill>
                        <a:srgbClr val="000000"/>
                      </a:solidFill>
                      <a:latin typeface="Cambria Math" panose="02040503050406030204" pitchFamily="18" charset="0"/>
                    </a:rPr>
                    <m:t>5</m:t>
                  </m:r>
                  <m:r>
                    <a:rPr xmlns:a="http://schemas.openxmlformats.org/drawingml/2006/main" sz="3350" i="1">
                      <a:solidFill>
                        <a:srgbClr val="000000"/>
                      </a:solidFill>
                      <a:latin typeface="Cambria Math" panose="02040503050406030204" pitchFamily="18" charset="0"/>
                    </a:rPr>
                    <m:t>%</m:t>
                  </m:r>
                </m:oMath>
              </m:oMathPara>
            </a14:m>
          </a:p>
        </p:txBody>
      </p:sp>
      <p:sp>
        <p:nvSpPr>
          <p:cNvPr id="257" name="Text"/>
          <p:cNvSpPr txBox="1"/>
          <p:nvPr/>
        </p:nvSpPr>
        <p:spPr>
          <a:xfrm>
            <a:off x="7184450" y="13134770"/>
            <a:ext cx="1031277" cy="5305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14:m>
              <m:oMathPara>
                <m:oMathParaPr>
                  <m:jc m:val="center"/>
                </m:oMathParaPr>
                <m:oMath>
                  <m:r>
                    <a:rPr xmlns:a="http://schemas.openxmlformats.org/drawingml/2006/main" sz="2850" i="1">
                      <a:solidFill>
                        <a:srgbClr val="5E5E5E"/>
                      </a:solidFill>
                      <a:latin typeface="Cambria Math" panose="02040503050406030204" pitchFamily="18" charset="0"/>
                    </a:rPr>
                    <m:t>≃</m:t>
                  </m:r>
                  <m:r>
                    <a:rPr xmlns:a="http://schemas.openxmlformats.org/drawingml/2006/main" sz="2850" i="1">
                      <a:solidFill>
                        <a:srgbClr val="5E5E5E"/>
                      </a:solidFill>
                      <a:latin typeface="Cambria Math" panose="02040503050406030204" pitchFamily="18" charset="0"/>
                    </a:rPr>
                    <m:t>2.3</m:t>
                  </m:r>
                </m:oMath>
              </m:oMathPara>
            </a14:m>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Cross_Section_WB.pdf" descr="Cross_Section_WB.pdf"/>
          <p:cNvPicPr>
            <a:picLocks noChangeAspect="1"/>
          </p:cNvPicPr>
          <p:nvPr/>
        </p:nvPicPr>
        <p:blipFill>
          <a:blip r:embed="rId3">
            <a:extLst/>
          </a:blip>
          <a:stretch>
            <a:fillRect/>
          </a:stretch>
        </p:blipFill>
        <p:spPr>
          <a:xfrm>
            <a:off x="3260749" y="3771900"/>
            <a:ext cx="8229601" cy="6172200"/>
          </a:xfrm>
          <a:prstGeom prst="rect">
            <a:avLst/>
          </a:prstGeom>
          <a:ln w="12700">
            <a:miter lim="400000"/>
          </a:ln>
        </p:spPr>
      </p:pic>
      <p:pic>
        <p:nvPicPr>
          <p:cNvPr id="262" name="Cross_Section_Fit_OWID.pdf" descr="Cross_Section_Fit_OWID.pdf"/>
          <p:cNvPicPr>
            <a:picLocks noChangeAspect="1"/>
          </p:cNvPicPr>
          <p:nvPr/>
        </p:nvPicPr>
        <p:blipFill>
          <a:blip r:embed="rId4">
            <a:extLst/>
          </a:blip>
          <a:stretch>
            <a:fillRect/>
          </a:stretch>
        </p:blipFill>
        <p:spPr>
          <a:xfrm>
            <a:off x="11887804" y="3771900"/>
            <a:ext cx="8229601" cy="6172200"/>
          </a:xfrm>
          <a:prstGeom prst="rect">
            <a:avLst/>
          </a:prstGeom>
          <a:ln w="12700">
            <a:miter lim="400000"/>
          </a:ln>
        </p:spPr>
      </p:pic>
      <p:sp>
        <p:nvSpPr>
          <p:cNvPr id="263" name="A."/>
          <p:cNvSpPr txBox="1"/>
          <p:nvPr/>
        </p:nvSpPr>
        <p:spPr>
          <a:xfrm>
            <a:off x="3176366" y="3865900"/>
            <a:ext cx="54694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a:t>
            </a:r>
          </a:p>
        </p:txBody>
      </p:sp>
      <p:sp>
        <p:nvSpPr>
          <p:cNvPr id="264" name="B."/>
          <p:cNvSpPr txBox="1"/>
          <p:nvPr/>
        </p:nvSpPr>
        <p:spPr>
          <a:xfrm>
            <a:off x="11691427" y="3865900"/>
            <a:ext cx="55466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a:t>
            </a:r>
          </a:p>
        </p:txBody>
      </p:sp>
      <p:pic>
        <p:nvPicPr>
          <p:cNvPr id="265" name="Screen Shot 2019-07-05 at 12.14.57 PM.png" descr="Screen Shot 2019-07-05 at 12.14.57 PM.png"/>
          <p:cNvPicPr>
            <a:picLocks noChangeAspect="1"/>
          </p:cNvPicPr>
          <p:nvPr/>
        </p:nvPicPr>
        <p:blipFill>
          <a:blip r:embed="rId5">
            <a:extLst/>
          </a:blip>
          <a:stretch>
            <a:fillRect/>
          </a:stretch>
        </p:blipFill>
        <p:spPr>
          <a:xfrm>
            <a:off x="3324180" y="5025753"/>
            <a:ext cx="534473" cy="3163328"/>
          </a:xfrm>
          <a:prstGeom prst="rect">
            <a:avLst/>
          </a:prstGeom>
          <a:ln w="12700">
            <a:miter lim="400000"/>
          </a:ln>
        </p:spPr>
      </p:pic>
      <p:pic>
        <p:nvPicPr>
          <p:cNvPr id="266" name="Screen Shot 2019-07-05 at 12.14.24 PM.png" descr="Screen Shot 2019-07-05 at 12.14.24 PM.png"/>
          <p:cNvPicPr>
            <a:picLocks noChangeAspect="1"/>
          </p:cNvPicPr>
          <p:nvPr/>
        </p:nvPicPr>
        <p:blipFill>
          <a:blip r:embed="rId6">
            <a:extLst/>
          </a:blip>
          <a:stretch>
            <a:fillRect/>
          </a:stretch>
        </p:blipFill>
        <p:spPr>
          <a:xfrm>
            <a:off x="11748306" y="4869534"/>
            <a:ext cx="708784" cy="3371691"/>
          </a:xfrm>
          <a:prstGeom prst="rect">
            <a:avLst/>
          </a:prstGeom>
          <a:ln w="12700">
            <a:miter lim="400000"/>
          </a:ln>
        </p:spPr>
      </p:pic>
      <p:sp>
        <p:nvSpPr>
          <p:cNvPr id="267" name="y"/>
          <p:cNvSpPr txBox="1"/>
          <p:nvPr/>
        </p:nvSpPr>
        <p:spPr>
          <a:xfrm rot="16200000">
            <a:off x="3231126" y="6399212"/>
            <a:ext cx="437420" cy="9175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sz="5000">
                <a:solidFill>
                  <a:srgbClr val="000000"/>
                </a:solidFill>
                <a:latin typeface="Times Roman"/>
                <a:ea typeface="Times Roman"/>
                <a:cs typeface="Times Roman"/>
                <a:sym typeface="Times Roman"/>
              </a:defRPr>
            </a:lvl1pPr>
          </a:lstStyle>
          <a:p>
            <a:pPr/>
            <a:r>
              <a:t>y</a:t>
            </a:r>
          </a:p>
        </p:txBody>
      </p:sp>
      <p:sp>
        <p:nvSpPr>
          <p:cNvPr id="268" name="y"/>
          <p:cNvSpPr txBox="1"/>
          <p:nvPr/>
        </p:nvSpPr>
        <p:spPr>
          <a:xfrm rot="16200000">
            <a:off x="11816214" y="6302965"/>
            <a:ext cx="437419" cy="9175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sz="5000">
                <a:solidFill>
                  <a:srgbClr val="000000"/>
                </a:solidFill>
                <a:latin typeface="Times Roman"/>
                <a:ea typeface="Times Roman"/>
                <a:cs typeface="Times Roman"/>
                <a:sym typeface="Times Roman"/>
              </a:defRPr>
            </a:lvl1pPr>
          </a:lstStyle>
          <a:p>
            <a:pPr/>
            <a:r>
              <a:t>y</a:t>
            </a:r>
          </a:p>
        </p:txBody>
      </p:sp>
      <p:sp>
        <p:nvSpPr>
          <p:cNvPr id="269" name="Our World in Data"/>
          <p:cNvSpPr txBox="1"/>
          <p:nvPr/>
        </p:nvSpPr>
        <p:spPr>
          <a:xfrm>
            <a:off x="13301115" y="4304994"/>
            <a:ext cx="3456941" cy="585113"/>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Our World in Data</a:t>
            </a:r>
          </a:p>
        </p:txBody>
      </p:sp>
      <p:sp>
        <p:nvSpPr>
          <p:cNvPr id="270" name="World Bank"/>
          <p:cNvSpPr txBox="1"/>
          <p:nvPr/>
        </p:nvSpPr>
        <p:spPr>
          <a:xfrm>
            <a:off x="4941998" y="4304994"/>
            <a:ext cx="2297482" cy="585113"/>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World Bank</a:t>
            </a:r>
          </a:p>
        </p:txBody>
      </p:sp>
      <p:sp>
        <p:nvSpPr>
          <p:cNvPr id="271" name="This also holds for  each year across nations"/>
          <p:cNvSpPr txBox="1"/>
          <p:nvPr/>
        </p:nvSpPr>
        <p:spPr>
          <a:xfrm>
            <a:off x="7869805" y="1996450"/>
            <a:ext cx="8465821"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This also holds for  each year across nations</a:t>
            </a:r>
          </a:p>
        </p:txBody>
      </p:sp>
      <p:sp>
        <p:nvSpPr>
          <p:cNvPr id="272" name="similar fits to that across nations and time"/>
          <p:cNvSpPr txBox="1"/>
          <p:nvPr/>
        </p:nvSpPr>
        <p:spPr>
          <a:xfrm>
            <a:off x="7419566" y="10732768"/>
            <a:ext cx="9098383" cy="6595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vl1pPr>
          </a:lstStyle>
          <a:p>
            <a:pPr/>
            <a:r>
              <a:t>similar fits to that across nations and time</a:t>
            </a:r>
          </a:p>
        </p:txBody>
      </p:sp>
      <p:sp>
        <p:nvSpPr>
          <p:cNvPr id="273" name="https://databank.worldbank.org/source/world-development-indicators"/>
          <p:cNvSpPr txBox="1"/>
          <p:nvPr/>
        </p:nvSpPr>
        <p:spPr>
          <a:xfrm>
            <a:off x="471687" y="3263160"/>
            <a:ext cx="964021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https://databank.worldbank.org/source/world-development-indicators</a:t>
            </a:r>
          </a:p>
        </p:txBody>
      </p:sp>
      <p:sp>
        <p:nvSpPr>
          <p:cNvPr id="274" name="https://ourworldindata.org/grapher/urbanization-vs-gdp"/>
          <p:cNvSpPr txBox="1"/>
          <p:nvPr/>
        </p:nvSpPr>
        <p:spPr>
          <a:xfrm>
            <a:off x="16138785" y="3263160"/>
            <a:ext cx="767486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https://ourworldindata.org/grapher/urbanization-vs-gdp</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8" name="Trajectories_United_States_OWID.pdf" descr="Trajectories_United_States_OWID.pdf"/>
          <p:cNvPicPr>
            <a:picLocks noChangeAspect="1"/>
          </p:cNvPicPr>
          <p:nvPr/>
        </p:nvPicPr>
        <p:blipFill>
          <a:blip r:embed="rId3">
            <a:extLst/>
          </a:blip>
          <a:stretch>
            <a:fillRect/>
          </a:stretch>
        </p:blipFill>
        <p:spPr>
          <a:xfrm>
            <a:off x="5853424" y="-1887"/>
            <a:ext cx="6254868" cy="4691151"/>
          </a:xfrm>
          <a:prstGeom prst="rect">
            <a:avLst/>
          </a:prstGeom>
          <a:ln w="12700">
            <a:miter lim="400000"/>
          </a:ln>
        </p:spPr>
      </p:pic>
      <p:pic>
        <p:nvPicPr>
          <p:cNvPr id="279" name="Trajectories_France_OWID.pdf" descr="Trajectories_France_OWID.pdf"/>
          <p:cNvPicPr>
            <a:picLocks noChangeAspect="1"/>
          </p:cNvPicPr>
          <p:nvPr/>
        </p:nvPicPr>
        <p:blipFill>
          <a:blip r:embed="rId4">
            <a:extLst/>
          </a:blip>
          <a:stretch>
            <a:fillRect/>
          </a:stretch>
        </p:blipFill>
        <p:spPr>
          <a:xfrm>
            <a:off x="15010950" y="-265"/>
            <a:ext cx="6247489" cy="4685617"/>
          </a:xfrm>
          <a:prstGeom prst="rect">
            <a:avLst/>
          </a:prstGeom>
          <a:ln w="12700">
            <a:miter lim="400000"/>
          </a:ln>
        </p:spPr>
      </p:pic>
      <p:pic>
        <p:nvPicPr>
          <p:cNvPr id="280" name="Trajectories_UK_OWID.pdf" descr="Trajectories_UK_OWID.pdf"/>
          <p:cNvPicPr>
            <a:picLocks noChangeAspect="1"/>
          </p:cNvPicPr>
          <p:nvPr/>
        </p:nvPicPr>
        <p:blipFill>
          <a:blip r:embed="rId5">
            <a:extLst/>
          </a:blip>
          <a:stretch>
            <a:fillRect/>
          </a:stretch>
        </p:blipFill>
        <p:spPr>
          <a:xfrm>
            <a:off x="5855467" y="4513957"/>
            <a:ext cx="6250782" cy="4688086"/>
          </a:xfrm>
          <a:prstGeom prst="rect">
            <a:avLst/>
          </a:prstGeom>
          <a:ln w="12700">
            <a:miter lim="400000"/>
          </a:ln>
        </p:spPr>
      </p:pic>
      <p:pic>
        <p:nvPicPr>
          <p:cNvPr id="281" name="Trajectories_Japan_OWID.pdf" descr="Trajectories_Japan_OWID.pdf"/>
          <p:cNvPicPr>
            <a:picLocks noChangeAspect="1"/>
          </p:cNvPicPr>
          <p:nvPr/>
        </p:nvPicPr>
        <p:blipFill>
          <a:blip r:embed="rId6">
            <a:extLst/>
          </a:blip>
          <a:stretch>
            <a:fillRect/>
          </a:stretch>
        </p:blipFill>
        <p:spPr>
          <a:xfrm>
            <a:off x="15009276" y="4513957"/>
            <a:ext cx="6250782" cy="4688086"/>
          </a:xfrm>
          <a:prstGeom prst="rect">
            <a:avLst/>
          </a:prstGeom>
          <a:ln w="12700">
            <a:miter lim="400000"/>
          </a:ln>
        </p:spPr>
      </p:pic>
      <p:pic>
        <p:nvPicPr>
          <p:cNvPr id="282" name="Trajectories_South_Korea_OWID.pdf" descr="Trajectories_South_Korea_OWID.pdf"/>
          <p:cNvPicPr>
            <a:picLocks noChangeAspect="1"/>
          </p:cNvPicPr>
          <p:nvPr/>
        </p:nvPicPr>
        <p:blipFill>
          <a:blip r:embed="rId7">
            <a:extLst/>
          </a:blip>
          <a:stretch>
            <a:fillRect/>
          </a:stretch>
        </p:blipFill>
        <p:spPr>
          <a:xfrm>
            <a:off x="5855467" y="9053112"/>
            <a:ext cx="6250782" cy="4688087"/>
          </a:xfrm>
          <a:prstGeom prst="rect">
            <a:avLst/>
          </a:prstGeom>
          <a:ln w="12700">
            <a:miter lim="400000"/>
          </a:ln>
        </p:spPr>
      </p:pic>
      <p:sp>
        <p:nvSpPr>
          <p:cNvPr id="283" name="USA"/>
          <p:cNvSpPr txBox="1"/>
          <p:nvPr/>
        </p:nvSpPr>
        <p:spPr>
          <a:xfrm>
            <a:off x="7167999" y="1186994"/>
            <a:ext cx="99885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USA</a:t>
            </a:r>
          </a:p>
        </p:txBody>
      </p:sp>
      <p:sp>
        <p:nvSpPr>
          <p:cNvPr id="284" name="France"/>
          <p:cNvSpPr txBox="1"/>
          <p:nvPr/>
        </p:nvSpPr>
        <p:spPr>
          <a:xfrm>
            <a:off x="16474454" y="1057908"/>
            <a:ext cx="1495477"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France</a:t>
            </a:r>
          </a:p>
        </p:txBody>
      </p:sp>
      <p:sp>
        <p:nvSpPr>
          <p:cNvPr id="285" name="UK"/>
          <p:cNvSpPr txBox="1"/>
          <p:nvPr/>
        </p:nvSpPr>
        <p:spPr>
          <a:xfrm>
            <a:off x="7006607" y="5848291"/>
            <a:ext cx="75013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UK</a:t>
            </a:r>
          </a:p>
        </p:txBody>
      </p:sp>
      <p:sp>
        <p:nvSpPr>
          <p:cNvPr id="286" name="Japan"/>
          <p:cNvSpPr txBox="1"/>
          <p:nvPr/>
        </p:nvSpPr>
        <p:spPr>
          <a:xfrm>
            <a:off x="16553499" y="5309983"/>
            <a:ext cx="133738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Japan</a:t>
            </a:r>
          </a:p>
        </p:txBody>
      </p:sp>
      <p:sp>
        <p:nvSpPr>
          <p:cNvPr id="287" name="South Korea"/>
          <p:cNvSpPr txBox="1"/>
          <p:nvPr/>
        </p:nvSpPr>
        <p:spPr>
          <a:xfrm>
            <a:off x="6861319" y="9717558"/>
            <a:ext cx="256471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South Korea</a:t>
            </a:r>
          </a:p>
        </p:txBody>
      </p:sp>
      <p:pic>
        <p:nvPicPr>
          <p:cNvPr id="288" name="Trajectories_China_OWID.pdf" descr="Trajectories_China_OWID.pdf"/>
          <p:cNvPicPr>
            <a:picLocks noChangeAspect="1"/>
          </p:cNvPicPr>
          <p:nvPr/>
        </p:nvPicPr>
        <p:blipFill>
          <a:blip r:embed="rId8">
            <a:extLst/>
          </a:blip>
          <a:stretch>
            <a:fillRect/>
          </a:stretch>
        </p:blipFill>
        <p:spPr>
          <a:xfrm>
            <a:off x="15125389" y="9053112"/>
            <a:ext cx="6250783" cy="4688087"/>
          </a:xfrm>
          <a:prstGeom prst="rect">
            <a:avLst/>
          </a:prstGeom>
          <a:ln w="12700">
            <a:miter lim="400000"/>
          </a:ln>
        </p:spPr>
      </p:pic>
      <p:sp>
        <p:nvSpPr>
          <p:cNvPr id="289" name="China"/>
          <p:cNvSpPr txBox="1"/>
          <p:nvPr/>
        </p:nvSpPr>
        <p:spPr>
          <a:xfrm>
            <a:off x="16327791" y="9562056"/>
            <a:ext cx="127683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China</a:t>
            </a:r>
          </a:p>
        </p:txBody>
      </p:sp>
      <p:pic>
        <p:nvPicPr>
          <p:cNvPr id="290" name="Screen Shot 2019-07-05 at 12.14.24 PM.png" descr="Screen Shot 2019-07-05 at 12.14.24 PM.png"/>
          <p:cNvPicPr>
            <a:picLocks noChangeAspect="1"/>
          </p:cNvPicPr>
          <p:nvPr/>
        </p:nvPicPr>
        <p:blipFill>
          <a:blip r:embed="rId9">
            <a:extLst/>
          </a:blip>
          <a:stretch>
            <a:fillRect/>
          </a:stretch>
        </p:blipFill>
        <p:spPr>
          <a:xfrm>
            <a:off x="5725126" y="752411"/>
            <a:ext cx="560726" cy="2667375"/>
          </a:xfrm>
          <a:prstGeom prst="rect">
            <a:avLst/>
          </a:prstGeom>
          <a:ln w="12700">
            <a:miter lim="400000"/>
          </a:ln>
        </p:spPr>
      </p:pic>
      <p:pic>
        <p:nvPicPr>
          <p:cNvPr id="291" name="Screen Shot 2019-07-05 at 12.14.24 PM.png" descr="Screen Shot 2019-07-05 at 12.14.24 PM.png"/>
          <p:cNvPicPr>
            <a:picLocks noChangeAspect="1"/>
          </p:cNvPicPr>
          <p:nvPr/>
        </p:nvPicPr>
        <p:blipFill>
          <a:blip r:embed="rId9">
            <a:extLst/>
          </a:blip>
          <a:stretch>
            <a:fillRect/>
          </a:stretch>
        </p:blipFill>
        <p:spPr>
          <a:xfrm>
            <a:off x="5725126" y="5252973"/>
            <a:ext cx="560726" cy="2667375"/>
          </a:xfrm>
          <a:prstGeom prst="rect">
            <a:avLst/>
          </a:prstGeom>
          <a:ln w="12700">
            <a:miter lim="400000"/>
          </a:ln>
        </p:spPr>
      </p:pic>
      <p:pic>
        <p:nvPicPr>
          <p:cNvPr id="292" name="Screen Shot 2019-07-05 at 12.14.24 PM.png" descr="Screen Shot 2019-07-05 at 12.14.24 PM.png"/>
          <p:cNvPicPr>
            <a:picLocks noChangeAspect="1"/>
          </p:cNvPicPr>
          <p:nvPr/>
        </p:nvPicPr>
        <p:blipFill>
          <a:blip r:embed="rId9">
            <a:extLst/>
          </a:blip>
          <a:stretch>
            <a:fillRect/>
          </a:stretch>
        </p:blipFill>
        <p:spPr>
          <a:xfrm>
            <a:off x="5725126" y="9753536"/>
            <a:ext cx="560726" cy="2667375"/>
          </a:xfrm>
          <a:prstGeom prst="rect">
            <a:avLst/>
          </a:prstGeom>
          <a:ln w="12700">
            <a:miter lim="400000"/>
          </a:ln>
        </p:spPr>
      </p:pic>
      <p:pic>
        <p:nvPicPr>
          <p:cNvPr id="293" name="Screen Shot 2019-07-05 at 12.14.24 PM.png" descr="Screen Shot 2019-07-05 at 12.14.24 PM.png"/>
          <p:cNvPicPr>
            <a:picLocks noChangeAspect="1"/>
          </p:cNvPicPr>
          <p:nvPr/>
        </p:nvPicPr>
        <p:blipFill>
          <a:blip r:embed="rId9">
            <a:extLst/>
          </a:blip>
          <a:stretch>
            <a:fillRect/>
          </a:stretch>
        </p:blipFill>
        <p:spPr>
          <a:xfrm>
            <a:off x="15035814" y="9753536"/>
            <a:ext cx="560726" cy="2667375"/>
          </a:xfrm>
          <a:prstGeom prst="rect">
            <a:avLst/>
          </a:prstGeom>
          <a:ln w="12700">
            <a:miter lim="400000"/>
          </a:ln>
        </p:spPr>
      </p:pic>
      <p:pic>
        <p:nvPicPr>
          <p:cNvPr id="294" name="Screen Shot 2019-07-05 at 12.14.24 PM.png" descr="Screen Shot 2019-07-05 at 12.14.24 PM.png"/>
          <p:cNvPicPr>
            <a:picLocks noChangeAspect="1"/>
          </p:cNvPicPr>
          <p:nvPr/>
        </p:nvPicPr>
        <p:blipFill>
          <a:blip r:embed="rId9">
            <a:extLst/>
          </a:blip>
          <a:stretch>
            <a:fillRect/>
          </a:stretch>
        </p:blipFill>
        <p:spPr>
          <a:xfrm>
            <a:off x="14928657" y="5252973"/>
            <a:ext cx="560726" cy="2667375"/>
          </a:xfrm>
          <a:prstGeom prst="rect">
            <a:avLst/>
          </a:prstGeom>
          <a:ln w="12700">
            <a:miter lim="400000"/>
          </a:ln>
        </p:spPr>
      </p:pic>
      <p:pic>
        <p:nvPicPr>
          <p:cNvPr id="295" name="Screen Shot 2019-07-05 at 12.14.24 PM.png" descr="Screen Shot 2019-07-05 at 12.14.24 PM.png"/>
          <p:cNvPicPr>
            <a:picLocks noChangeAspect="1"/>
          </p:cNvPicPr>
          <p:nvPr/>
        </p:nvPicPr>
        <p:blipFill>
          <a:blip r:embed="rId9">
            <a:extLst/>
          </a:blip>
          <a:stretch>
            <a:fillRect/>
          </a:stretch>
        </p:blipFill>
        <p:spPr>
          <a:xfrm>
            <a:off x="14928657" y="752411"/>
            <a:ext cx="560726" cy="2667375"/>
          </a:xfrm>
          <a:prstGeom prst="rect">
            <a:avLst/>
          </a:prstGeom>
          <a:ln w="12700">
            <a:miter lim="400000"/>
          </a:ln>
        </p:spPr>
      </p:pic>
      <p:sp>
        <p:nvSpPr>
          <p:cNvPr id="296" name="y"/>
          <p:cNvSpPr txBox="1"/>
          <p:nvPr/>
        </p:nvSpPr>
        <p:spPr>
          <a:xfrm rot="16200000">
            <a:off x="5801793" y="1925637"/>
            <a:ext cx="335955" cy="6254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sz="3200">
                <a:solidFill>
                  <a:srgbClr val="000000"/>
                </a:solidFill>
                <a:latin typeface="Times Roman"/>
                <a:ea typeface="Times Roman"/>
                <a:cs typeface="Times Roman"/>
                <a:sym typeface="Times Roman"/>
              </a:defRPr>
            </a:lvl1pPr>
          </a:lstStyle>
          <a:p>
            <a:pPr/>
            <a:r>
              <a:t>y</a:t>
            </a:r>
          </a:p>
        </p:txBody>
      </p:sp>
      <p:sp>
        <p:nvSpPr>
          <p:cNvPr id="297" name="y"/>
          <p:cNvSpPr txBox="1"/>
          <p:nvPr/>
        </p:nvSpPr>
        <p:spPr>
          <a:xfrm rot="16200000">
            <a:off x="5801793" y="6439594"/>
            <a:ext cx="335955" cy="6254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sz="3200">
                <a:solidFill>
                  <a:srgbClr val="000000"/>
                </a:solidFill>
                <a:latin typeface="Times Roman"/>
                <a:ea typeface="Times Roman"/>
                <a:cs typeface="Times Roman"/>
                <a:sym typeface="Times Roman"/>
              </a:defRPr>
            </a:lvl1pPr>
          </a:lstStyle>
          <a:p>
            <a:pPr/>
            <a:r>
              <a:t>y</a:t>
            </a:r>
          </a:p>
        </p:txBody>
      </p:sp>
      <p:sp>
        <p:nvSpPr>
          <p:cNvPr id="298" name="y"/>
          <p:cNvSpPr txBox="1"/>
          <p:nvPr/>
        </p:nvSpPr>
        <p:spPr>
          <a:xfrm rot="16200000">
            <a:off x="15005324" y="1925637"/>
            <a:ext cx="335956" cy="6254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sz="3200">
                <a:solidFill>
                  <a:srgbClr val="000000"/>
                </a:solidFill>
                <a:latin typeface="Times Roman"/>
                <a:ea typeface="Times Roman"/>
                <a:cs typeface="Times Roman"/>
                <a:sym typeface="Times Roman"/>
              </a:defRPr>
            </a:lvl1pPr>
          </a:lstStyle>
          <a:p>
            <a:pPr/>
            <a:r>
              <a:t>y</a:t>
            </a:r>
          </a:p>
        </p:txBody>
      </p:sp>
      <p:sp>
        <p:nvSpPr>
          <p:cNvPr id="299" name="y"/>
          <p:cNvSpPr txBox="1"/>
          <p:nvPr/>
        </p:nvSpPr>
        <p:spPr>
          <a:xfrm rot="16200000">
            <a:off x="15005324" y="6439594"/>
            <a:ext cx="335956" cy="6254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sz="3200">
                <a:solidFill>
                  <a:srgbClr val="000000"/>
                </a:solidFill>
                <a:latin typeface="Times Roman"/>
                <a:ea typeface="Times Roman"/>
                <a:cs typeface="Times Roman"/>
                <a:sym typeface="Times Roman"/>
              </a:defRPr>
            </a:lvl1pPr>
          </a:lstStyle>
          <a:p>
            <a:pPr/>
            <a:r>
              <a:t>y</a:t>
            </a:r>
          </a:p>
        </p:txBody>
      </p:sp>
      <p:sp>
        <p:nvSpPr>
          <p:cNvPr id="300" name="y"/>
          <p:cNvSpPr txBox="1"/>
          <p:nvPr/>
        </p:nvSpPr>
        <p:spPr>
          <a:xfrm rot="16200000">
            <a:off x="15041043" y="10949975"/>
            <a:ext cx="335955" cy="6254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sz="3200">
                <a:solidFill>
                  <a:srgbClr val="000000"/>
                </a:solidFill>
                <a:latin typeface="Times Roman"/>
                <a:ea typeface="Times Roman"/>
                <a:cs typeface="Times Roman"/>
                <a:sym typeface="Times Roman"/>
              </a:defRPr>
            </a:lvl1pPr>
          </a:lstStyle>
          <a:p>
            <a:pPr/>
            <a:r>
              <a:t>y</a:t>
            </a:r>
          </a:p>
        </p:txBody>
      </p:sp>
      <p:sp>
        <p:nvSpPr>
          <p:cNvPr id="301" name="y"/>
          <p:cNvSpPr txBox="1"/>
          <p:nvPr/>
        </p:nvSpPr>
        <p:spPr>
          <a:xfrm rot="16200000">
            <a:off x="5801793" y="10949975"/>
            <a:ext cx="335955" cy="6254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i="1" sz="3200">
                <a:solidFill>
                  <a:srgbClr val="000000"/>
                </a:solidFill>
                <a:latin typeface="Times Roman"/>
                <a:ea typeface="Times Roman"/>
                <a:cs typeface="Times Roman"/>
                <a:sym typeface="Times Roman"/>
              </a:defRPr>
            </a:lvl1pPr>
          </a:lstStyle>
          <a:p>
            <a:pPr/>
            <a:r>
              <a:t>y</a:t>
            </a:r>
          </a:p>
        </p:txBody>
      </p:sp>
      <p:sp>
        <p:nvSpPr>
          <p:cNvPr id="302" name="And more roughly over time…"/>
          <p:cNvSpPr txBox="1"/>
          <p:nvPr/>
        </p:nvSpPr>
        <p:spPr>
          <a:xfrm>
            <a:off x="144990" y="537514"/>
            <a:ext cx="5414976" cy="10804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3200">
                <a:solidFill>
                  <a:srgbClr val="FFFFFF"/>
                </a:solidFill>
                <a:latin typeface="Helvetica Neue Medium"/>
                <a:ea typeface="Helvetica Neue Medium"/>
                <a:cs typeface="Helvetica Neue Medium"/>
                <a:sym typeface="Helvetica Neue Medium"/>
              </a:defRPr>
            </a:pPr>
            <a:r>
              <a:t>And more roughly over time </a:t>
            </a:r>
          </a:p>
          <a:p>
            <a:pPr defTabSz="825500">
              <a:defRPr sz="3200">
                <a:solidFill>
                  <a:srgbClr val="FFFFFF"/>
                </a:solidFill>
                <a:latin typeface="Helvetica Neue Medium"/>
                <a:ea typeface="Helvetica Neue Medium"/>
                <a:cs typeface="Helvetica Neue Medium"/>
                <a:sym typeface="Helvetica Neue Medium"/>
              </a:defRPr>
            </a:pPr>
            <a:r>
              <a:t>in each nation</a:t>
            </a:r>
          </a:p>
        </p:txBody>
      </p:sp>
      <p:sp>
        <p:nvSpPr>
          <p:cNvPr id="303" name="𝟒.𝟐%"/>
          <p:cNvSpPr txBox="1"/>
          <p:nvPr/>
        </p:nvSpPr>
        <p:spPr>
          <a:xfrm>
            <a:off x="9859408" y="2976418"/>
            <a:ext cx="1062098" cy="6257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400">
                <a:solidFill>
                  <a:srgbClr val="000000"/>
                </a:solidFill>
                <a:latin typeface="Helvetica"/>
                <a:ea typeface="Helvetica"/>
                <a:cs typeface="Helvetica"/>
                <a:sym typeface="Helvetica"/>
              </a:defRPr>
            </a:lvl1pPr>
          </a:lstStyle>
          <a:p>
            <a:pPr/>
            <a:r>
              <a:t>𝟒.𝟐%</a:t>
            </a:r>
          </a:p>
        </p:txBody>
      </p:sp>
      <p:sp>
        <p:nvSpPr>
          <p:cNvPr id="304" name="𝟒.𝟐%"/>
          <p:cNvSpPr txBox="1"/>
          <p:nvPr/>
        </p:nvSpPr>
        <p:spPr>
          <a:xfrm>
            <a:off x="19388656" y="2976418"/>
            <a:ext cx="1062099" cy="6257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3400">
                <a:solidFill>
                  <a:srgbClr val="000000"/>
                </a:solidFill>
                <a:latin typeface="Helvetica"/>
                <a:ea typeface="Helvetica"/>
                <a:cs typeface="Helvetica"/>
                <a:sym typeface="Helvetica"/>
              </a:defRPr>
            </a:lvl1pPr>
          </a:lstStyle>
          <a:p>
            <a:pPr/>
            <a:r>
              <a:t>𝟒.𝟐%</a:t>
            </a:r>
          </a:p>
        </p:txBody>
      </p:sp>
      <p:sp>
        <p:nvSpPr>
          <p:cNvPr id="305" name="𝟒.5%"/>
          <p:cNvSpPr txBox="1"/>
          <p:nvPr/>
        </p:nvSpPr>
        <p:spPr>
          <a:xfrm>
            <a:off x="10063413" y="7672412"/>
            <a:ext cx="1092822" cy="6257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400">
                <a:solidFill>
                  <a:srgbClr val="000000"/>
                </a:solidFill>
                <a:latin typeface="Helvetica"/>
                <a:ea typeface="Helvetica"/>
                <a:cs typeface="Helvetica"/>
                <a:sym typeface="Helvetica"/>
              </a:defRPr>
            </a:lvl1pPr>
          </a:lstStyle>
          <a:p>
            <a:pPr/>
            <a:r>
              <a:t>𝟒.5%</a:t>
            </a:r>
          </a:p>
        </p:txBody>
      </p:sp>
      <p:sp>
        <p:nvSpPr>
          <p:cNvPr id="306" name="𝟒.4%"/>
          <p:cNvSpPr txBox="1"/>
          <p:nvPr/>
        </p:nvSpPr>
        <p:spPr>
          <a:xfrm>
            <a:off x="19287794" y="7502153"/>
            <a:ext cx="1092822" cy="62576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400">
                <a:solidFill>
                  <a:srgbClr val="000000"/>
                </a:solidFill>
                <a:latin typeface="Helvetica"/>
                <a:ea typeface="Helvetica"/>
                <a:cs typeface="Helvetica"/>
                <a:sym typeface="Helvetica"/>
              </a:defRPr>
            </a:lvl1pPr>
          </a:lstStyle>
          <a:p>
            <a:pPr/>
            <a:r>
              <a:t>𝟒.4%</a:t>
            </a:r>
          </a:p>
        </p:txBody>
      </p:sp>
      <p:sp>
        <p:nvSpPr>
          <p:cNvPr id="307" name="5.3%"/>
          <p:cNvSpPr txBox="1"/>
          <p:nvPr/>
        </p:nvSpPr>
        <p:spPr>
          <a:xfrm>
            <a:off x="10108510" y="11966119"/>
            <a:ext cx="1098501"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400">
                <a:solidFill>
                  <a:srgbClr val="000000"/>
                </a:solidFill>
                <a:latin typeface="Helvetica"/>
                <a:ea typeface="Helvetica"/>
                <a:cs typeface="Helvetica"/>
                <a:sym typeface="Helvetica"/>
              </a:defRPr>
            </a:lvl1pPr>
          </a:lstStyle>
          <a:p>
            <a:pPr/>
            <a:r>
              <a:t>5.3%</a:t>
            </a:r>
          </a:p>
        </p:txBody>
      </p:sp>
      <p:sp>
        <p:nvSpPr>
          <p:cNvPr id="308" name="6.2%"/>
          <p:cNvSpPr txBox="1"/>
          <p:nvPr/>
        </p:nvSpPr>
        <p:spPr>
          <a:xfrm>
            <a:off x="19541828" y="11966119"/>
            <a:ext cx="1098502" cy="622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b="1" sz="3400">
                <a:solidFill>
                  <a:srgbClr val="000000"/>
                </a:solidFill>
                <a:latin typeface="Helvetica"/>
                <a:ea typeface="Helvetica"/>
                <a:cs typeface="Helvetica"/>
                <a:sym typeface="Helvetica"/>
              </a:defRPr>
            </a:lvl1pPr>
          </a:lstStyle>
          <a:p>
            <a:pPr/>
            <a:r>
              <a:t>6.2%</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How to get rid of time?"/>
          <p:cNvSpPr txBox="1"/>
          <p:nvPr/>
        </p:nvSpPr>
        <p:spPr>
          <a:xfrm>
            <a:off x="8616695" y="1738431"/>
            <a:ext cx="7150609" cy="907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solidFill>
                  <a:srgbClr val="000000"/>
                </a:solidFill>
              </a:defRPr>
            </a:lvl1pPr>
          </a:lstStyle>
          <a:p>
            <a:pPr/>
            <a:r>
              <a:t>How to get rid of time?</a:t>
            </a:r>
          </a:p>
        </p:txBody>
      </p:sp>
      <p:sp>
        <p:nvSpPr>
          <p:cNvPr id="313" name="Equation"/>
          <p:cNvSpPr txBox="1"/>
          <p:nvPr/>
        </p:nvSpPr>
        <p:spPr>
          <a:xfrm>
            <a:off x="3345634" y="3745312"/>
            <a:ext cx="6148499" cy="122334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m:rPr>
                          <m:sty m:val="p"/>
                        </m:rPr>
                        <a:rPr xmlns:a="http://schemas.openxmlformats.org/drawingml/2006/main" sz="4000" i="1">
                          <a:solidFill>
                            <a:srgbClr val="000000"/>
                          </a:solidFill>
                          <a:latin typeface="Cambria Math" panose="02040503050406030204" pitchFamily="18" charset="0"/>
                        </a:rPr>
                        <m:t>log</m:t>
                      </m:r>
                    </m:e>
                    <m:sub>
                      <m:r>
                        <a:rPr xmlns:a="http://schemas.openxmlformats.org/drawingml/2006/main" sz="4000" i="1">
                          <a:solidFill>
                            <a:srgbClr val="000000"/>
                          </a:solidFill>
                          <a:latin typeface="Cambria Math" panose="02040503050406030204" pitchFamily="18" charset="0"/>
                        </a:rPr>
                        <m:t>10</m:t>
                      </m:r>
                    </m:sub>
                  </m:sSub>
                  <m:r>
                    <a:rPr xmlns:a="http://schemas.openxmlformats.org/drawingml/2006/main" sz="4000" i="1">
                      <a:solidFill>
                        <a:srgbClr val="000000"/>
                      </a:solidFill>
                      <a:latin typeface="Cambria Math" panose="02040503050406030204" pitchFamily="18" charset="0"/>
                    </a:rPr>
                    <m:t>y</m:t>
                  </m:r>
                  <m:r>
                    <a:rPr xmlns:a="http://schemas.openxmlformats.org/drawingml/2006/main" sz="4000" i="1">
                      <a:solidFill>
                        <a:srgbClr val="000000"/>
                      </a:solidFill>
                      <a:latin typeface="Cambria Math" panose="02040503050406030204" pitchFamily="18" charset="0"/>
                    </a:rPr>
                    <m:t>=</m:t>
                  </m:r>
                  <m:f>
                    <m:fPr>
                      <m:ctrlPr>
                        <a:rPr xmlns:a="http://schemas.openxmlformats.org/drawingml/2006/main" sz="4000" i="1">
                          <a:solidFill>
                            <a:srgbClr val="000000"/>
                          </a:solidFill>
                          <a:latin typeface="Cambria Math" panose="02040503050406030204" pitchFamily="18" charset="0"/>
                        </a:rPr>
                      </m:ctrlPr>
                      <m:type m:val="bar"/>
                    </m:fPr>
                    <m:num>
                      <m:r>
                        <a:rPr xmlns:a="http://schemas.openxmlformats.org/drawingml/2006/main" sz="4000" i="1">
                          <a:solidFill>
                            <a:srgbClr val="000000"/>
                          </a:solidFill>
                          <a:latin typeface="Cambria Math" panose="02040503050406030204" pitchFamily="18" charset="0"/>
                        </a:rPr>
                        <m:t>1</m:t>
                      </m:r>
                    </m:num>
                    <m:den>
                      <m:r>
                        <m:rPr>
                          <m:sty m:val="p"/>
                        </m:rPr>
                        <a:rPr xmlns:a="http://schemas.openxmlformats.org/drawingml/2006/main" sz="4000" i="1">
                          <a:solidFill>
                            <a:srgbClr val="000000"/>
                          </a:solidFill>
                          <a:latin typeface="Cambria Math" panose="02040503050406030204" pitchFamily="18" charset="0"/>
                        </a:rPr>
                        <m:t>ln</m:t>
                      </m:r>
                      <m:r>
                        <a:rPr xmlns:a="http://schemas.openxmlformats.org/drawingml/2006/main" sz="4000" i="1">
                          <a:solidFill>
                            <a:srgbClr val="000000"/>
                          </a:solidFill>
                          <a:latin typeface="Cambria Math" panose="02040503050406030204" pitchFamily="18" charset="0"/>
                        </a:rPr>
                        <m:t>10</m:t>
                      </m:r>
                    </m:den>
                  </m:f>
                  <m:sSup>
                    <m:e>
                      <m:r>
                        <a:rPr xmlns:a="http://schemas.openxmlformats.org/drawingml/2006/main" sz="4000" i="1">
                          <a:solidFill>
                            <a:srgbClr val="000000"/>
                          </a:solidFill>
                          <a:latin typeface="Cambria Math" panose="02040503050406030204" pitchFamily="18" charset="0"/>
                        </a:rPr>
                        <m:t>∫</m:t>
                      </m:r>
                    </m:e>
                    <m:sup>
                      <m:r>
                        <a:rPr xmlns:a="http://schemas.openxmlformats.org/drawingml/2006/main" sz="4000" i="1">
                          <a:solidFill>
                            <a:srgbClr val="000000"/>
                          </a:solidFill>
                          <a:latin typeface="Cambria Math" panose="02040503050406030204" pitchFamily="18" charset="0"/>
                        </a:rPr>
                        <m:t>t</m:t>
                      </m:r>
                    </m:sup>
                  </m:sSup>
                  <m:r>
                    <a:rPr xmlns:a="http://schemas.openxmlformats.org/drawingml/2006/main" sz="4000" i="1">
                      <a:solidFill>
                        <a:srgbClr val="000000"/>
                      </a:solidFill>
                      <a:latin typeface="Cambria Math" panose="02040503050406030204" pitchFamily="18" charset="0"/>
                    </a:rPr>
                    <m:t>d</m:t>
                  </m:r>
                  <m:sSup>
                    <m:e>
                      <m:r>
                        <a:rPr xmlns:a="http://schemas.openxmlformats.org/drawingml/2006/main" sz="4000" i="1">
                          <a:solidFill>
                            <a:srgbClr val="000000"/>
                          </a:solidFill>
                          <a:latin typeface="Cambria Math" panose="02040503050406030204" pitchFamily="18" charset="0"/>
                        </a:rPr>
                        <m:t>t</m:t>
                      </m:r>
                    </m:e>
                    <m:sup>
                      <m:r>
                        <a:rPr xmlns:a="http://schemas.openxmlformats.org/drawingml/2006/main" sz="4000" i="1">
                          <a:solidFill>
                            <a:srgbClr val="000000"/>
                          </a:solidFill>
                          <a:latin typeface="Cambria Math" panose="02040503050406030204" pitchFamily="18" charset="0"/>
                        </a:rPr>
                        <m:t>′</m:t>
                      </m:r>
                    </m:sup>
                  </m:sSup>
                  <m:f>
                    <m:fPr>
                      <m:ctrlPr>
                        <a:rPr xmlns:a="http://schemas.openxmlformats.org/drawingml/2006/main" sz="4000" i="1">
                          <a:solidFill>
                            <a:srgbClr val="000000"/>
                          </a:solidFill>
                          <a:latin typeface="Cambria Math" panose="02040503050406030204" pitchFamily="18" charset="0"/>
                        </a:rPr>
                      </m:ctrlPr>
                      <m:type m:val="bar"/>
                    </m:fPr>
                    <m:num>
                      <m:r>
                        <a:rPr xmlns:a="http://schemas.openxmlformats.org/drawingml/2006/main" sz="4000" i="1">
                          <a:solidFill>
                            <a:srgbClr val="000000"/>
                          </a:solidFill>
                          <a:latin typeface="Cambria Math" panose="02040503050406030204" pitchFamily="18" charset="0"/>
                        </a:rPr>
                        <m:t>d</m:t>
                      </m:r>
                    </m:num>
                    <m:den>
                      <m:r>
                        <a:rPr xmlns:a="http://schemas.openxmlformats.org/drawingml/2006/main" sz="4000" i="1">
                          <a:solidFill>
                            <a:srgbClr val="000000"/>
                          </a:solidFill>
                          <a:latin typeface="Cambria Math" panose="02040503050406030204" pitchFamily="18" charset="0"/>
                        </a:rPr>
                        <m:t>d</m:t>
                      </m:r>
                      <m:sSup>
                        <m:e>
                          <m:r>
                            <a:rPr xmlns:a="http://schemas.openxmlformats.org/drawingml/2006/main" sz="4000" i="1">
                              <a:solidFill>
                                <a:srgbClr val="000000"/>
                              </a:solidFill>
                              <a:latin typeface="Cambria Math" panose="02040503050406030204" pitchFamily="18" charset="0"/>
                            </a:rPr>
                            <m:t>t</m:t>
                          </m:r>
                        </m:e>
                        <m:sup>
                          <m:r>
                            <a:rPr xmlns:a="http://schemas.openxmlformats.org/drawingml/2006/main" sz="4000" i="1">
                              <a:solidFill>
                                <a:srgbClr val="000000"/>
                              </a:solidFill>
                              <a:latin typeface="Cambria Math" panose="02040503050406030204" pitchFamily="18" charset="0"/>
                            </a:rPr>
                            <m:t>′</m:t>
                          </m:r>
                        </m:sup>
                      </m:sSup>
                    </m:den>
                  </m:f>
                  <m:r>
                    <m:rPr>
                      <m:sty m:val="p"/>
                    </m:rPr>
                    <a:rPr xmlns:a="http://schemas.openxmlformats.org/drawingml/2006/main" sz="4000" i="1">
                      <a:solidFill>
                        <a:srgbClr val="000000"/>
                      </a:solidFill>
                      <a:latin typeface="Cambria Math" panose="02040503050406030204" pitchFamily="18" charset="0"/>
                    </a:rPr>
                    <m:t>ln</m:t>
                  </m:r>
                  <m:r>
                    <a:rPr xmlns:a="http://schemas.openxmlformats.org/drawingml/2006/main" sz="4000" i="1">
                      <a:solidFill>
                        <a:srgbClr val="000000"/>
                      </a:solidFill>
                      <a:latin typeface="Cambria Math" panose="02040503050406030204" pitchFamily="18" charset="0"/>
                    </a:rPr>
                    <m:t>y</m:t>
                  </m:r>
                  <m:r>
                    <a:rPr xmlns:a="http://schemas.openxmlformats.org/drawingml/2006/main" sz="4000" i="1">
                      <a:solidFill>
                        <a:srgbClr val="000000"/>
                      </a:solidFill>
                      <a:latin typeface="Cambria Math" panose="02040503050406030204" pitchFamily="18" charset="0"/>
                    </a:rPr>
                    <m:t>(</m:t>
                  </m:r>
                  <m:sSup>
                    <m:e>
                      <m:r>
                        <a:rPr xmlns:a="http://schemas.openxmlformats.org/drawingml/2006/main" sz="4000" i="1">
                          <a:solidFill>
                            <a:srgbClr val="000000"/>
                          </a:solidFill>
                          <a:latin typeface="Cambria Math" panose="02040503050406030204" pitchFamily="18" charset="0"/>
                        </a:rPr>
                        <m:t>t</m:t>
                      </m:r>
                    </m:e>
                    <m:sup>
                      <m:r>
                        <a:rPr xmlns:a="http://schemas.openxmlformats.org/drawingml/2006/main" sz="4000" i="1">
                          <a:solidFill>
                            <a:srgbClr val="000000"/>
                          </a:solidFill>
                          <a:latin typeface="Cambria Math" panose="02040503050406030204" pitchFamily="18" charset="0"/>
                        </a:rPr>
                        <m:t>′</m:t>
                      </m:r>
                    </m:sup>
                  </m:sSup>
                  <m:r>
                    <a:rPr xmlns:a="http://schemas.openxmlformats.org/drawingml/2006/main" sz="4000" i="1">
                      <a:solidFill>
                        <a:srgbClr val="000000"/>
                      </a:solidFill>
                      <a:latin typeface="Cambria Math" panose="02040503050406030204" pitchFamily="18" charset="0"/>
                    </a:rPr>
                    <m:t>)</m:t>
                  </m:r>
                </m:oMath>
              </m:oMathPara>
            </a14:m>
            <a:endParaRPr sz="4000"/>
          </a:p>
        </p:txBody>
      </p:sp>
      <p:sp>
        <p:nvSpPr>
          <p:cNvPr id="314" name="Equation"/>
          <p:cNvSpPr txBox="1"/>
          <p:nvPr/>
        </p:nvSpPr>
        <p:spPr>
          <a:xfrm>
            <a:off x="15709247" y="4028035"/>
            <a:ext cx="3611156" cy="65790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rPr>
                    <a:rPr xmlns:a="http://schemas.openxmlformats.org/drawingml/2006/main" sz="4800" i="1">
                      <a:solidFill>
                        <a:srgbClr val="5E5E5E"/>
                      </a:solidFill>
                      <a:latin typeface="Cambria Math" panose="02040503050406030204" pitchFamily="18" charset="0"/>
                    </a:rPr>
                    <m:t>ln</m:t>
                  </m:r>
                  <m:r>
                    <a:rPr xmlns:a="http://schemas.openxmlformats.org/drawingml/2006/main" sz="4800" i="1">
                      <a:solidFill>
                        <a:srgbClr val="5E5E5E"/>
                      </a:solidFill>
                      <a:latin typeface="Cambria Math" panose="02040503050406030204" pitchFamily="18" charset="0"/>
                    </a:rPr>
                    <m:t>y</m:t>
                  </m:r>
                  <m:r>
                    <a:rPr xmlns:a="http://schemas.openxmlformats.org/drawingml/2006/main" sz="4800" i="1">
                      <a:solidFill>
                        <a:srgbClr val="5E5E5E"/>
                      </a:solidFill>
                      <a:latin typeface="Cambria Math" panose="02040503050406030204" pitchFamily="18" charset="0"/>
                    </a:rPr>
                    <m:t>≃</m:t>
                  </m:r>
                  <m:sSub>
                    <m:e>
                      <m:r>
                        <a:rPr xmlns:a="http://schemas.openxmlformats.org/drawingml/2006/main" sz="4800" i="1">
                          <a:solidFill>
                            <a:srgbClr val="5E5E5E"/>
                          </a:solidFill>
                          <a:latin typeface="Cambria Math" panose="02040503050406030204" pitchFamily="18" charset="0"/>
                        </a:rPr>
                        <m:t>γ</m:t>
                      </m:r>
                    </m:e>
                    <m:sub>
                      <m:r>
                        <a:rPr xmlns:a="http://schemas.openxmlformats.org/drawingml/2006/main" sz="4800" i="1">
                          <a:solidFill>
                            <a:srgbClr val="5E5E5E"/>
                          </a:solidFill>
                          <a:latin typeface="Cambria Math" panose="02040503050406030204" pitchFamily="18" charset="0"/>
                        </a:rPr>
                        <m:t>y</m:t>
                      </m:r>
                    </m:sub>
                  </m:sSub>
                  <m:r>
                    <a:rPr xmlns:a="http://schemas.openxmlformats.org/drawingml/2006/main" sz="4800" i="1">
                      <a:solidFill>
                        <a:srgbClr val="5E5E5E"/>
                      </a:solidFill>
                      <a:latin typeface="Cambria Math" panose="02040503050406030204" pitchFamily="18" charset="0"/>
                    </a:rPr>
                    <m:t>(</m:t>
                  </m:r>
                  <m:r>
                    <a:rPr xmlns:a="http://schemas.openxmlformats.org/drawingml/2006/main" sz="4800" i="1">
                      <a:solidFill>
                        <a:srgbClr val="5E5E5E"/>
                      </a:solidFill>
                      <a:latin typeface="Cambria Math" panose="02040503050406030204" pitchFamily="18" charset="0"/>
                    </a:rPr>
                    <m:t>t</m:t>
                  </m:r>
                  <m:r>
                    <a:rPr xmlns:a="http://schemas.openxmlformats.org/drawingml/2006/main" sz="4800" i="1">
                      <a:solidFill>
                        <a:srgbClr val="5E5E5E"/>
                      </a:solidFill>
                      <a:latin typeface="Cambria Math" panose="02040503050406030204" pitchFamily="18" charset="0"/>
                    </a:rPr>
                    <m:t>-</m:t>
                  </m:r>
                  <m:sSub>
                    <m:e>
                      <m:r>
                        <a:rPr xmlns:a="http://schemas.openxmlformats.org/drawingml/2006/main" sz="4800" i="1">
                          <a:solidFill>
                            <a:srgbClr val="5E5E5E"/>
                          </a:solidFill>
                          <a:latin typeface="Cambria Math" panose="02040503050406030204" pitchFamily="18" charset="0"/>
                        </a:rPr>
                        <m:t>t</m:t>
                      </m:r>
                    </m:e>
                    <m:sub>
                      <m:r>
                        <a:rPr xmlns:a="http://schemas.openxmlformats.org/drawingml/2006/main" sz="4800" i="1">
                          <a:solidFill>
                            <a:srgbClr val="5E5E5E"/>
                          </a:solidFill>
                          <a:latin typeface="Cambria Math" panose="02040503050406030204" pitchFamily="18" charset="0"/>
                        </a:rPr>
                        <m:t>0</m:t>
                      </m:r>
                    </m:sub>
                  </m:sSub>
                  <m:r>
                    <a:rPr xmlns:a="http://schemas.openxmlformats.org/drawingml/2006/main" sz="4800" i="1">
                      <a:solidFill>
                        <a:srgbClr val="5E5E5E"/>
                      </a:solidFill>
                      <a:latin typeface="Cambria Math" panose="02040503050406030204" pitchFamily="18" charset="0"/>
                    </a:rPr>
                    <m:t>)</m:t>
                  </m:r>
                </m:oMath>
              </m:oMathPara>
            </a14:m>
            <a:endParaRPr sz="4800">
              <a:solidFill>
                <a:srgbClr val="5E5E5E"/>
              </a:solidFill>
            </a:endParaRPr>
          </a:p>
        </p:txBody>
      </p:sp>
      <p:sp>
        <p:nvSpPr>
          <p:cNvPr id="315" name="define the average growth rate of the GDP per capita, averaged over some time period:"/>
          <p:cNvSpPr txBox="1"/>
          <p:nvPr/>
        </p:nvSpPr>
        <p:spPr>
          <a:xfrm>
            <a:off x="3137918" y="5792416"/>
            <a:ext cx="1196919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define the average growth rate of the GDP per capita, averaged over some time period:</a:t>
            </a:r>
          </a:p>
        </p:txBody>
      </p:sp>
      <p:sp>
        <p:nvSpPr>
          <p:cNvPr id="316" name="Equation"/>
          <p:cNvSpPr txBox="1"/>
          <p:nvPr/>
        </p:nvSpPr>
        <p:spPr>
          <a:xfrm>
            <a:off x="3271967" y="6696240"/>
            <a:ext cx="5224440" cy="138743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000" i="1">
                          <a:solidFill>
                            <a:srgbClr val="000000"/>
                          </a:solidFill>
                          <a:latin typeface="Cambria Math" panose="02040503050406030204" pitchFamily="18" charset="0"/>
                        </a:rPr>
                        <m:t>γ</m:t>
                      </m:r>
                    </m:e>
                    <m:sub>
                      <m:r>
                        <a:rPr xmlns:a="http://schemas.openxmlformats.org/drawingml/2006/main" sz="4000" i="1">
                          <a:solidFill>
                            <a:srgbClr val="000000"/>
                          </a:solidFill>
                          <a:latin typeface="Cambria Math" panose="02040503050406030204" pitchFamily="18" charset="0"/>
                        </a:rPr>
                        <m:t>y</m:t>
                      </m:r>
                    </m:sub>
                  </m:sSub>
                  <m:r>
                    <a:rPr xmlns:a="http://schemas.openxmlformats.org/drawingml/2006/main" sz="4000" i="1">
                      <a:solidFill>
                        <a:srgbClr val="000000"/>
                      </a:solidFill>
                      <a:latin typeface="Cambria Math" panose="02040503050406030204" pitchFamily="18" charset="0"/>
                    </a:rPr>
                    <m:t>=</m:t>
                  </m:r>
                  <m:f>
                    <m:fPr>
                      <m:ctrlPr>
                        <a:rPr xmlns:a="http://schemas.openxmlformats.org/drawingml/2006/main" sz="4000" i="1">
                          <a:solidFill>
                            <a:srgbClr val="000000"/>
                          </a:solidFill>
                          <a:latin typeface="Cambria Math" panose="02040503050406030204" pitchFamily="18" charset="0"/>
                        </a:rPr>
                      </m:ctrlPr>
                      <m:type m:val="bar"/>
                    </m:fPr>
                    <m:num>
                      <m:r>
                        <a:rPr xmlns:a="http://schemas.openxmlformats.org/drawingml/2006/main" sz="4000" i="1">
                          <a:solidFill>
                            <a:srgbClr val="000000"/>
                          </a:solidFill>
                          <a:latin typeface="Cambria Math" panose="02040503050406030204" pitchFamily="18" charset="0"/>
                        </a:rPr>
                        <m:t>1</m:t>
                      </m:r>
                    </m:num>
                    <m:den>
                      <m:r>
                        <a:rPr xmlns:a="http://schemas.openxmlformats.org/drawingml/2006/main" sz="4000" i="1">
                          <a:solidFill>
                            <a:srgbClr val="000000"/>
                          </a:solidFill>
                          <a:latin typeface="Cambria Math" panose="02040503050406030204" pitchFamily="18" charset="0"/>
                        </a:rPr>
                        <m:t>t</m:t>
                      </m:r>
                      <m:r>
                        <a:rPr xmlns:a="http://schemas.openxmlformats.org/drawingml/2006/main" sz="4000" i="1">
                          <a:solidFill>
                            <a:srgbClr val="000000"/>
                          </a:solidFill>
                          <a:latin typeface="Cambria Math" panose="02040503050406030204" pitchFamily="18" charset="0"/>
                        </a:rPr>
                        <m:t>-</m:t>
                      </m:r>
                      <m:sSub>
                        <m:e>
                          <m:r>
                            <a:rPr xmlns:a="http://schemas.openxmlformats.org/drawingml/2006/main" sz="4000" i="1">
                              <a:solidFill>
                                <a:srgbClr val="000000"/>
                              </a:solidFill>
                              <a:latin typeface="Cambria Math" panose="02040503050406030204" pitchFamily="18" charset="0"/>
                            </a:rPr>
                            <m:t>t</m:t>
                          </m:r>
                        </m:e>
                        <m:sub>
                          <m:r>
                            <a:rPr xmlns:a="http://schemas.openxmlformats.org/drawingml/2006/main" sz="4000" i="1">
                              <a:solidFill>
                                <a:srgbClr val="000000"/>
                              </a:solidFill>
                              <a:latin typeface="Cambria Math" panose="02040503050406030204" pitchFamily="18" charset="0"/>
                            </a:rPr>
                            <m:t>0</m:t>
                          </m:r>
                        </m:sub>
                      </m:sSub>
                    </m:den>
                  </m:f>
                  <m:sSubSup>
                    <m:e>
                      <m:r>
                        <a:rPr xmlns:a="http://schemas.openxmlformats.org/drawingml/2006/main" sz="4000" i="1">
                          <a:solidFill>
                            <a:srgbClr val="000000"/>
                          </a:solidFill>
                          <a:latin typeface="Cambria Math" panose="02040503050406030204" pitchFamily="18" charset="0"/>
                        </a:rPr>
                        <m:t>∫</m:t>
                      </m:r>
                    </m:e>
                    <m:sub>
                      <m:sSub>
                        <m:e>
                          <m:r>
                            <a:rPr xmlns:a="http://schemas.openxmlformats.org/drawingml/2006/main" sz="4000" i="1">
                              <a:solidFill>
                                <a:srgbClr val="000000"/>
                              </a:solidFill>
                              <a:latin typeface="Cambria Math" panose="02040503050406030204" pitchFamily="18" charset="0"/>
                            </a:rPr>
                            <m:t>t</m:t>
                          </m:r>
                        </m:e>
                        <m:sub>
                          <m:r>
                            <a:rPr xmlns:a="http://schemas.openxmlformats.org/drawingml/2006/main" sz="4000" i="1">
                              <a:solidFill>
                                <a:srgbClr val="000000"/>
                              </a:solidFill>
                              <a:latin typeface="Cambria Math" panose="02040503050406030204" pitchFamily="18" charset="0"/>
                            </a:rPr>
                            <m:t>0</m:t>
                          </m:r>
                        </m:sub>
                      </m:sSub>
                    </m:sub>
                    <m:sup>
                      <m:r>
                        <a:rPr xmlns:a="http://schemas.openxmlformats.org/drawingml/2006/main" sz="4000" i="1">
                          <a:solidFill>
                            <a:srgbClr val="000000"/>
                          </a:solidFill>
                          <a:latin typeface="Cambria Math" panose="02040503050406030204" pitchFamily="18" charset="0"/>
                        </a:rPr>
                        <m:t>t</m:t>
                      </m:r>
                    </m:sup>
                  </m:sSubSup>
                  <m:r>
                    <a:rPr xmlns:a="http://schemas.openxmlformats.org/drawingml/2006/main" sz="4000" i="1">
                      <a:solidFill>
                        <a:srgbClr val="000000"/>
                      </a:solidFill>
                      <a:latin typeface="Cambria Math" panose="02040503050406030204" pitchFamily="18" charset="0"/>
                    </a:rPr>
                    <m:t>d</m:t>
                  </m:r>
                  <m:sSup>
                    <m:e>
                      <m:r>
                        <a:rPr xmlns:a="http://schemas.openxmlformats.org/drawingml/2006/main" sz="4000" i="1">
                          <a:solidFill>
                            <a:srgbClr val="000000"/>
                          </a:solidFill>
                          <a:latin typeface="Cambria Math" panose="02040503050406030204" pitchFamily="18" charset="0"/>
                        </a:rPr>
                        <m:t>t</m:t>
                      </m:r>
                    </m:e>
                    <m:sup>
                      <m:r>
                        <a:rPr xmlns:a="http://schemas.openxmlformats.org/drawingml/2006/main" sz="4000" i="1">
                          <a:solidFill>
                            <a:srgbClr val="000000"/>
                          </a:solidFill>
                          <a:latin typeface="Cambria Math" panose="02040503050406030204" pitchFamily="18" charset="0"/>
                        </a:rPr>
                        <m:t>′</m:t>
                      </m:r>
                    </m:sup>
                  </m:sSup>
                  <m:f>
                    <m:fPr>
                      <m:ctrlPr>
                        <a:rPr xmlns:a="http://schemas.openxmlformats.org/drawingml/2006/main" sz="4000" i="1">
                          <a:solidFill>
                            <a:srgbClr val="000000"/>
                          </a:solidFill>
                          <a:latin typeface="Cambria Math" panose="02040503050406030204" pitchFamily="18" charset="0"/>
                        </a:rPr>
                      </m:ctrlPr>
                      <m:type m:val="bar"/>
                    </m:fPr>
                    <m:num>
                      <m:r>
                        <a:rPr xmlns:a="http://schemas.openxmlformats.org/drawingml/2006/main" sz="4000" i="1">
                          <a:solidFill>
                            <a:srgbClr val="000000"/>
                          </a:solidFill>
                          <a:latin typeface="Cambria Math" panose="02040503050406030204" pitchFamily="18" charset="0"/>
                        </a:rPr>
                        <m:t>d</m:t>
                      </m:r>
                    </m:num>
                    <m:den>
                      <m:r>
                        <a:rPr xmlns:a="http://schemas.openxmlformats.org/drawingml/2006/main" sz="4000" i="1">
                          <a:solidFill>
                            <a:srgbClr val="000000"/>
                          </a:solidFill>
                          <a:latin typeface="Cambria Math" panose="02040503050406030204" pitchFamily="18" charset="0"/>
                        </a:rPr>
                        <m:t>d</m:t>
                      </m:r>
                      <m:sSup>
                        <m:e>
                          <m:r>
                            <a:rPr xmlns:a="http://schemas.openxmlformats.org/drawingml/2006/main" sz="4000" i="1">
                              <a:solidFill>
                                <a:srgbClr val="000000"/>
                              </a:solidFill>
                              <a:latin typeface="Cambria Math" panose="02040503050406030204" pitchFamily="18" charset="0"/>
                            </a:rPr>
                            <m:t>t</m:t>
                          </m:r>
                        </m:e>
                        <m:sup>
                          <m:r>
                            <a:rPr xmlns:a="http://schemas.openxmlformats.org/drawingml/2006/main" sz="4000" i="1">
                              <a:solidFill>
                                <a:srgbClr val="000000"/>
                              </a:solidFill>
                              <a:latin typeface="Cambria Math" panose="02040503050406030204" pitchFamily="18" charset="0"/>
                            </a:rPr>
                            <m:t>′</m:t>
                          </m:r>
                        </m:sup>
                      </m:sSup>
                    </m:den>
                  </m:f>
                  <m:r>
                    <m:rPr>
                      <m:sty m:val="p"/>
                    </m:rPr>
                    <a:rPr xmlns:a="http://schemas.openxmlformats.org/drawingml/2006/main" sz="4000" i="1">
                      <a:solidFill>
                        <a:srgbClr val="000000"/>
                      </a:solidFill>
                      <a:latin typeface="Cambria Math" panose="02040503050406030204" pitchFamily="18" charset="0"/>
                    </a:rPr>
                    <m:t>ln</m:t>
                  </m:r>
                  <m:r>
                    <a:rPr xmlns:a="http://schemas.openxmlformats.org/drawingml/2006/main" sz="4000" i="1">
                      <a:solidFill>
                        <a:srgbClr val="000000"/>
                      </a:solidFill>
                      <a:latin typeface="Cambria Math" panose="02040503050406030204" pitchFamily="18" charset="0"/>
                    </a:rPr>
                    <m:t>y</m:t>
                  </m:r>
                  <m:r>
                    <a:rPr xmlns:a="http://schemas.openxmlformats.org/drawingml/2006/main" sz="4000" i="1">
                      <a:solidFill>
                        <a:srgbClr val="000000"/>
                      </a:solidFill>
                      <a:latin typeface="Cambria Math" panose="02040503050406030204" pitchFamily="18" charset="0"/>
                    </a:rPr>
                    <m:t>(</m:t>
                  </m:r>
                  <m:sSup>
                    <m:e>
                      <m:r>
                        <a:rPr xmlns:a="http://schemas.openxmlformats.org/drawingml/2006/main" sz="4000" i="1">
                          <a:solidFill>
                            <a:srgbClr val="000000"/>
                          </a:solidFill>
                          <a:latin typeface="Cambria Math" panose="02040503050406030204" pitchFamily="18" charset="0"/>
                        </a:rPr>
                        <m:t>t</m:t>
                      </m:r>
                    </m:e>
                    <m:sup>
                      <m:r>
                        <a:rPr xmlns:a="http://schemas.openxmlformats.org/drawingml/2006/main" sz="4000" i="1">
                          <a:solidFill>
                            <a:srgbClr val="000000"/>
                          </a:solidFill>
                          <a:latin typeface="Cambria Math" panose="02040503050406030204" pitchFamily="18" charset="0"/>
                        </a:rPr>
                        <m:t>′</m:t>
                      </m:r>
                    </m:sup>
                  </m:sSup>
                  <m:r>
                    <a:rPr xmlns:a="http://schemas.openxmlformats.org/drawingml/2006/main" sz="4000" i="1">
                      <a:solidFill>
                        <a:srgbClr val="000000"/>
                      </a:solidFill>
                      <a:latin typeface="Cambria Math" panose="02040503050406030204" pitchFamily="18" charset="0"/>
                    </a:rPr>
                    <m:t>)</m:t>
                  </m:r>
                </m:oMath>
              </m:oMathPara>
            </a14:m>
            <a:endParaRPr sz="4000"/>
          </a:p>
        </p:txBody>
      </p:sp>
      <p:sp>
        <p:nvSpPr>
          <p:cNvPr id="317" name="Equation"/>
          <p:cNvSpPr txBox="1"/>
          <p:nvPr/>
        </p:nvSpPr>
        <p:spPr>
          <a:xfrm>
            <a:off x="12102663" y="6708919"/>
            <a:ext cx="8316904" cy="136207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rPr>
                    <a:rPr xmlns:a="http://schemas.openxmlformats.org/drawingml/2006/main" sz="5000" i="1">
                      <a:solidFill>
                        <a:srgbClr val="5E5E5E"/>
                      </a:solidFill>
                      <a:latin typeface="Cambria Math" panose="02040503050406030204" pitchFamily="18" charset="0"/>
                    </a:rPr>
                    <m:t>ln</m:t>
                  </m:r>
                  <m:r>
                    <a:rPr xmlns:a="http://schemas.openxmlformats.org/drawingml/2006/main" sz="5000" i="1">
                      <a:solidFill>
                        <a:srgbClr val="5E5E5E"/>
                      </a:solidFill>
                      <a:latin typeface="Cambria Math" panose="02040503050406030204" pitchFamily="18" charset="0"/>
                    </a:rPr>
                    <m:t>y</m:t>
                  </m:r>
                  <m:r>
                    <a:rPr xmlns:a="http://schemas.openxmlformats.org/drawingml/2006/main" sz="5000" i="1">
                      <a:solidFill>
                        <a:srgbClr val="5E5E5E"/>
                      </a:solidFill>
                      <a:latin typeface="Cambria Math" panose="02040503050406030204" pitchFamily="18" charset="0"/>
                    </a:rPr>
                    <m:t>(</m:t>
                  </m:r>
                  <m:r>
                    <a:rPr xmlns:a="http://schemas.openxmlformats.org/drawingml/2006/main" sz="5000" i="1">
                      <a:solidFill>
                        <a:srgbClr val="5E5E5E"/>
                      </a:solidFill>
                      <a:latin typeface="Cambria Math" panose="02040503050406030204" pitchFamily="18" charset="0"/>
                    </a:rPr>
                    <m:t>t</m:t>
                  </m:r>
                  <m:r>
                    <a:rPr xmlns:a="http://schemas.openxmlformats.org/drawingml/2006/main" sz="5000" i="1">
                      <a:solidFill>
                        <a:srgbClr val="5E5E5E"/>
                      </a:solidFill>
                      <a:latin typeface="Cambria Math" panose="02040503050406030204" pitchFamily="18" charset="0"/>
                    </a:rPr>
                    <m:t>)</m:t>
                  </m:r>
                  <m:r>
                    <a:rPr xmlns:a="http://schemas.openxmlformats.org/drawingml/2006/main" sz="5000" i="1">
                      <a:solidFill>
                        <a:srgbClr val="5E5E5E"/>
                      </a:solidFill>
                      <a:latin typeface="Cambria Math" panose="02040503050406030204" pitchFamily="18" charset="0"/>
                    </a:rPr>
                    <m:t>=</m:t>
                  </m:r>
                  <m:f>
                    <m:fPr>
                      <m:ctrlPr>
                        <a:rPr xmlns:a="http://schemas.openxmlformats.org/drawingml/2006/main" sz="5000" i="1">
                          <a:solidFill>
                            <a:srgbClr val="5E5E5E"/>
                          </a:solidFill>
                          <a:latin typeface="Cambria Math" panose="02040503050406030204" pitchFamily="18" charset="0"/>
                        </a:rPr>
                      </m:ctrlPr>
                      <m:type m:val="bar"/>
                    </m:fPr>
                    <m:num>
                      <m:r>
                        <a:rPr xmlns:a="http://schemas.openxmlformats.org/drawingml/2006/main" sz="5000" i="1">
                          <a:solidFill>
                            <a:srgbClr val="5E5E5E"/>
                          </a:solidFill>
                          <a:latin typeface="Cambria Math" panose="02040503050406030204" pitchFamily="18" charset="0"/>
                        </a:rPr>
                        <m:t>1</m:t>
                      </m:r>
                    </m:num>
                    <m:den>
                      <m:r>
                        <m:rPr>
                          <m:sty m:val="p"/>
                        </m:rPr>
                        <a:rPr xmlns:a="http://schemas.openxmlformats.org/drawingml/2006/main" sz="5000" i="1">
                          <a:solidFill>
                            <a:srgbClr val="5E5E5E"/>
                          </a:solidFill>
                          <a:latin typeface="Cambria Math" panose="02040503050406030204" pitchFamily="18" charset="0"/>
                        </a:rPr>
                        <m:t>ln</m:t>
                      </m:r>
                      <m:r>
                        <a:rPr xmlns:a="http://schemas.openxmlformats.org/drawingml/2006/main" sz="5000" i="1">
                          <a:solidFill>
                            <a:srgbClr val="5E5E5E"/>
                          </a:solidFill>
                          <a:latin typeface="Cambria Math" panose="02040503050406030204" pitchFamily="18" charset="0"/>
                        </a:rPr>
                        <m:t>10</m:t>
                      </m:r>
                    </m:den>
                  </m:f>
                  <m:sSub>
                    <m:e>
                      <m:r>
                        <m:rPr>
                          <m:sty m:val="p"/>
                        </m:rPr>
                        <a:rPr xmlns:a="http://schemas.openxmlformats.org/drawingml/2006/main" sz="5000" i="1">
                          <a:solidFill>
                            <a:srgbClr val="5E5E5E"/>
                          </a:solidFill>
                          <a:latin typeface="Cambria Math" panose="02040503050406030204" pitchFamily="18" charset="0"/>
                        </a:rPr>
                        <m:t>log</m:t>
                      </m:r>
                    </m:e>
                    <m:sub>
                      <m:r>
                        <a:rPr xmlns:a="http://schemas.openxmlformats.org/drawingml/2006/main" sz="5000" i="1">
                          <a:solidFill>
                            <a:srgbClr val="5E5E5E"/>
                          </a:solidFill>
                          <a:latin typeface="Cambria Math" panose="02040503050406030204" pitchFamily="18" charset="0"/>
                        </a:rPr>
                        <m:t>10</m:t>
                      </m:r>
                    </m:sub>
                  </m:sSub>
                  <m:r>
                    <a:rPr xmlns:a="http://schemas.openxmlformats.org/drawingml/2006/main" sz="5000" i="1">
                      <a:solidFill>
                        <a:srgbClr val="5E5E5E"/>
                      </a:solidFill>
                      <a:latin typeface="Cambria Math" panose="02040503050406030204" pitchFamily="18" charset="0"/>
                    </a:rPr>
                    <m:t>y</m:t>
                  </m:r>
                  <m:r>
                    <a:rPr xmlns:a="http://schemas.openxmlformats.org/drawingml/2006/main" sz="5000" i="1">
                      <a:solidFill>
                        <a:srgbClr val="5E5E5E"/>
                      </a:solidFill>
                      <a:latin typeface="Cambria Math" panose="02040503050406030204" pitchFamily="18" charset="0"/>
                    </a:rPr>
                    <m:t>=</m:t>
                  </m:r>
                  <m:sSub>
                    <m:e>
                      <m:r>
                        <a:rPr xmlns:a="http://schemas.openxmlformats.org/drawingml/2006/main" sz="5000" i="1">
                          <a:solidFill>
                            <a:srgbClr val="5E5E5E"/>
                          </a:solidFill>
                          <a:latin typeface="Cambria Math" panose="02040503050406030204" pitchFamily="18" charset="0"/>
                        </a:rPr>
                        <m:t>γ</m:t>
                      </m:r>
                    </m:e>
                    <m:sub>
                      <m:r>
                        <a:rPr xmlns:a="http://schemas.openxmlformats.org/drawingml/2006/main" sz="5000" i="1">
                          <a:solidFill>
                            <a:srgbClr val="5E5E5E"/>
                          </a:solidFill>
                          <a:latin typeface="Cambria Math" panose="02040503050406030204" pitchFamily="18" charset="0"/>
                        </a:rPr>
                        <m:t>y</m:t>
                      </m:r>
                    </m:sub>
                  </m:sSub>
                  <m:r>
                    <a:rPr xmlns:a="http://schemas.openxmlformats.org/drawingml/2006/main" sz="5000" i="1">
                      <a:solidFill>
                        <a:srgbClr val="5E5E5E"/>
                      </a:solidFill>
                      <a:latin typeface="Cambria Math" panose="02040503050406030204" pitchFamily="18" charset="0"/>
                    </a:rPr>
                    <m:t>(</m:t>
                  </m:r>
                  <m:r>
                    <a:rPr xmlns:a="http://schemas.openxmlformats.org/drawingml/2006/main" sz="5000" i="1">
                      <a:solidFill>
                        <a:srgbClr val="5E5E5E"/>
                      </a:solidFill>
                      <a:latin typeface="Cambria Math" panose="02040503050406030204" pitchFamily="18" charset="0"/>
                    </a:rPr>
                    <m:t>t</m:t>
                  </m:r>
                  <m:r>
                    <a:rPr xmlns:a="http://schemas.openxmlformats.org/drawingml/2006/main" sz="5000" i="1">
                      <a:solidFill>
                        <a:srgbClr val="5E5E5E"/>
                      </a:solidFill>
                      <a:latin typeface="Cambria Math" panose="02040503050406030204" pitchFamily="18" charset="0"/>
                    </a:rPr>
                    <m:t>-</m:t>
                  </m:r>
                  <m:sSub>
                    <m:e>
                      <m:r>
                        <a:rPr xmlns:a="http://schemas.openxmlformats.org/drawingml/2006/main" sz="5000" i="1">
                          <a:solidFill>
                            <a:srgbClr val="5E5E5E"/>
                          </a:solidFill>
                          <a:latin typeface="Cambria Math" panose="02040503050406030204" pitchFamily="18" charset="0"/>
                        </a:rPr>
                        <m:t>t</m:t>
                      </m:r>
                    </m:e>
                    <m:sub>
                      <m:r>
                        <a:rPr xmlns:a="http://schemas.openxmlformats.org/drawingml/2006/main" sz="5000" i="1">
                          <a:solidFill>
                            <a:srgbClr val="5E5E5E"/>
                          </a:solidFill>
                          <a:latin typeface="Cambria Math" panose="02040503050406030204" pitchFamily="18" charset="0"/>
                        </a:rPr>
                        <m:t>0</m:t>
                      </m:r>
                    </m:sub>
                  </m:sSub>
                  <m:r>
                    <a:rPr xmlns:a="http://schemas.openxmlformats.org/drawingml/2006/main" sz="5000" i="1">
                      <a:solidFill>
                        <a:srgbClr val="5E5E5E"/>
                      </a:solidFill>
                      <a:latin typeface="Cambria Math" panose="02040503050406030204" pitchFamily="18" charset="0"/>
                    </a:rPr>
                    <m:t>)</m:t>
                  </m:r>
                </m:oMath>
              </m:oMathPara>
            </a14:m>
            <a:endParaRPr sz="5000">
              <a:solidFill>
                <a:srgbClr val="5E5E5E"/>
              </a:solidFill>
            </a:endParaRPr>
          </a:p>
        </p:txBody>
      </p:sp>
      <p:sp>
        <p:nvSpPr>
          <p:cNvPr id="318" name="Line"/>
          <p:cNvSpPr/>
          <p:nvPr/>
        </p:nvSpPr>
        <p:spPr>
          <a:xfrm>
            <a:off x="9838087" y="7389956"/>
            <a:ext cx="1270001" cy="1"/>
          </a:xfrm>
          <a:prstGeom prst="line">
            <a:avLst/>
          </a:prstGeom>
          <a:ln w="76200">
            <a:solidFill>
              <a:srgbClr val="000000"/>
            </a:solidFill>
            <a:miter lim="400000"/>
            <a:tailEnd type="triangle"/>
          </a:ln>
        </p:spPr>
        <p:txBody>
          <a:bodyPr lIns="50800" tIns="50800" rIns="50800" bIns="50800" anchor="ctr"/>
          <a:lstStyle/>
          <a:p>
            <a:pPr/>
          </a:p>
        </p:txBody>
      </p:sp>
      <p:sp>
        <p:nvSpPr>
          <p:cNvPr id="319" name="The log of GDP/capita is the average growth rate times time."/>
          <p:cNvSpPr txBox="1"/>
          <p:nvPr/>
        </p:nvSpPr>
        <p:spPr>
          <a:xfrm>
            <a:off x="12470954" y="9033794"/>
            <a:ext cx="842955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log of GDP/capita is the average growth rate times time. </a:t>
            </a:r>
          </a:p>
        </p:txBody>
      </p:sp>
      <p:sp>
        <p:nvSpPr>
          <p:cNvPr id="320" name="need to express both    and    as functions of  urbanization rate,"/>
          <p:cNvSpPr txBox="1"/>
          <p:nvPr/>
        </p:nvSpPr>
        <p:spPr>
          <a:xfrm>
            <a:off x="10763079" y="10421743"/>
            <a:ext cx="11354179" cy="67559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2700">
                <a:solidFill>
                  <a:srgbClr val="FFFFFF"/>
                </a:solidFill>
                <a:latin typeface="Helvetica Neue Medium"/>
                <a:ea typeface="Helvetica Neue Medium"/>
                <a:cs typeface="Helvetica Neue Medium"/>
                <a:sym typeface="Helvetica Neue Medium"/>
              </a:defRPr>
            </a:pPr>
            <a:r>
              <a:t>need to express both </a:t>
            </a:r>
            <a14:m>
              <m:oMath>
                <m:sSub>
                  <m:e>
                    <m:r>
                      <a:rPr xmlns:a="http://schemas.openxmlformats.org/drawingml/2006/main" sz="3250" i="1">
                        <a:solidFill>
                          <a:srgbClr val="FEFFFE"/>
                        </a:solidFill>
                        <a:latin typeface="Cambria Math" panose="02040503050406030204" pitchFamily="18" charset="0"/>
                      </a:rPr>
                      <m:t>γ</m:t>
                    </m:r>
                  </m:e>
                  <m:sub>
                    <m:r>
                      <a:rPr xmlns:a="http://schemas.openxmlformats.org/drawingml/2006/main" sz="3250" i="1">
                        <a:solidFill>
                          <a:srgbClr val="FEFFFE"/>
                        </a:solidFill>
                        <a:latin typeface="Cambria Math" panose="02040503050406030204" pitchFamily="18" charset="0"/>
                      </a:rPr>
                      <m:t>y</m:t>
                    </m:r>
                  </m:sub>
                </m:sSub>
              </m:oMath>
            </a14:m>
            <a:r>
              <a:t>  and </a:t>
            </a:r>
            <a14:m>
              <m:oMath>
                <m:r>
                  <a:rPr xmlns:a="http://schemas.openxmlformats.org/drawingml/2006/main" sz="3250" i="1">
                    <a:solidFill>
                      <a:srgbClr val="FEFFFE"/>
                    </a:solidFill>
                    <a:latin typeface="Cambria Math" panose="02040503050406030204" pitchFamily="18" charset="0"/>
                  </a:rPr>
                  <m:t>t</m:t>
                </m:r>
                <m:r>
                  <a:rPr xmlns:a="http://schemas.openxmlformats.org/drawingml/2006/main" sz="3250" i="1">
                    <a:solidFill>
                      <a:srgbClr val="FEFFFE"/>
                    </a:solidFill>
                    <a:latin typeface="Cambria Math" panose="02040503050406030204" pitchFamily="18" charset="0"/>
                  </a:rPr>
                  <m:t>-</m:t>
                </m:r>
                <m:sSub>
                  <m:e>
                    <m:r>
                      <a:rPr xmlns:a="http://schemas.openxmlformats.org/drawingml/2006/main" sz="3250" i="1">
                        <a:solidFill>
                          <a:srgbClr val="FEFFFE"/>
                        </a:solidFill>
                        <a:latin typeface="Cambria Math" panose="02040503050406030204" pitchFamily="18" charset="0"/>
                      </a:rPr>
                      <m:t>t</m:t>
                    </m:r>
                  </m:e>
                  <m:sub>
                    <m:r>
                      <a:rPr xmlns:a="http://schemas.openxmlformats.org/drawingml/2006/main" sz="3250" i="1">
                        <a:solidFill>
                          <a:srgbClr val="FEFFFE"/>
                        </a:solidFill>
                        <a:latin typeface="Cambria Math" panose="02040503050406030204" pitchFamily="18" charset="0"/>
                      </a:rPr>
                      <m:t>0</m:t>
                    </m:r>
                  </m:sub>
                </m:sSub>
              </m:oMath>
            </a14:m>
            <a:r>
              <a:t>  as functions of  urbanization rate, </a:t>
            </a:r>
            <a14:m>
              <m:oMath>
                <m:r>
                  <a:rPr xmlns:a="http://schemas.openxmlformats.org/drawingml/2006/main" sz="3250" i="1">
                    <a:solidFill>
                      <a:srgbClr val="FEFFFE"/>
                    </a:solidFill>
                    <a:latin typeface="Cambria Math" panose="02040503050406030204" pitchFamily="18" charset="0"/>
                  </a:rPr>
                  <m:t>u</m:t>
                </m:r>
              </m:oMath>
            </a14:m>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4" name="Urbanization_Trajectory_Fit_USA.pdf" descr="Urbanization_Trajectory_Fit_USA.pdf"/>
          <p:cNvPicPr>
            <a:picLocks noChangeAspect="1"/>
          </p:cNvPicPr>
          <p:nvPr/>
        </p:nvPicPr>
        <p:blipFill>
          <a:blip r:embed="rId3">
            <a:extLst/>
          </a:blip>
          <a:stretch>
            <a:fillRect/>
          </a:stretch>
        </p:blipFill>
        <p:spPr>
          <a:xfrm>
            <a:off x="6621805" y="-83097"/>
            <a:ext cx="6607969" cy="4955978"/>
          </a:xfrm>
          <a:prstGeom prst="rect">
            <a:avLst/>
          </a:prstGeom>
          <a:ln w="12700">
            <a:miter lim="400000"/>
          </a:ln>
        </p:spPr>
      </p:pic>
      <p:pic>
        <p:nvPicPr>
          <p:cNvPr id="325" name="Urbanization_Trajectory_Fit_UK.pdf" descr="Urbanization_Trajectory_Fit_UK.pdf"/>
          <p:cNvPicPr>
            <a:picLocks noChangeAspect="1"/>
          </p:cNvPicPr>
          <p:nvPr/>
        </p:nvPicPr>
        <p:blipFill>
          <a:blip r:embed="rId4">
            <a:extLst/>
          </a:blip>
          <a:stretch>
            <a:fillRect/>
          </a:stretch>
        </p:blipFill>
        <p:spPr>
          <a:xfrm>
            <a:off x="15653277" y="-83097"/>
            <a:ext cx="6607969" cy="4955978"/>
          </a:xfrm>
          <a:prstGeom prst="rect">
            <a:avLst/>
          </a:prstGeom>
          <a:ln w="12700">
            <a:miter lim="400000"/>
          </a:ln>
        </p:spPr>
      </p:pic>
      <p:pic>
        <p:nvPicPr>
          <p:cNvPr id="326" name="Urbanization_Trajectory_Fit_France.pdf" descr="Urbanization_Trajectory_Fit_France.pdf"/>
          <p:cNvPicPr>
            <a:picLocks noChangeAspect="1"/>
          </p:cNvPicPr>
          <p:nvPr/>
        </p:nvPicPr>
        <p:blipFill>
          <a:blip r:embed="rId5">
            <a:extLst/>
          </a:blip>
          <a:stretch>
            <a:fillRect/>
          </a:stretch>
        </p:blipFill>
        <p:spPr>
          <a:xfrm>
            <a:off x="6784237" y="4413442"/>
            <a:ext cx="6607969" cy="4955977"/>
          </a:xfrm>
          <a:prstGeom prst="rect">
            <a:avLst/>
          </a:prstGeom>
          <a:ln w="12700">
            <a:miter lim="400000"/>
          </a:ln>
        </p:spPr>
      </p:pic>
      <p:pic>
        <p:nvPicPr>
          <p:cNvPr id="327" name="Urbanization_Trajectory_Fit_Spain.pdf" descr="Urbanization_Trajectory_Fit_Spain.pdf"/>
          <p:cNvPicPr>
            <a:picLocks noChangeAspect="1"/>
          </p:cNvPicPr>
          <p:nvPr/>
        </p:nvPicPr>
        <p:blipFill>
          <a:blip r:embed="rId6">
            <a:extLst/>
          </a:blip>
          <a:stretch>
            <a:fillRect/>
          </a:stretch>
        </p:blipFill>
        <p:spPr>
          <a:xfrm>
            <a:off x="15748527" y="4413442"/>
            <a:ext cx="6607969" cy="4955977"/>
          </a:xfrm>
          <a:prstGeom prst="rect">
            <a:avLst/>
          </a:prstGeom>
          <a:ln w="12700">
            <a:miter lim="400000"/>
          </a:ln>
        </p:spPr>
      </p:pic>
      <p:pic>
        <p:nvPicPr>
          <p:cNvPr id="328" name="Urbanization_Trajectory_Fit_Japan.pdf" descr="Urbanization_Trajectory_Fit_Japan.pdf"/>
          <p:cNvPicPr>
            <a:picLocks noChangeAspect="1"/>
          </p:cNvPicPr>
          <p:nvPr/>
        </p:nvPicPr>
        <p:blipFill>
          <a:blip r:embed="rId7">
            <a:extLst/>
          </a:blip>
          <a:stretch>
            <a:fillRect/>
          </a:stretch>
        </p:blipFill>
        <p:spPr>
          <a:xfrm>
            <a:off x="6784237" y="8928934"/>
            <a:ext cx="6607969" cy="4955977"/>
          </a:xfrm>
          <a:prstGeom prst="rect">
            <a:avLst/>
          </a:prstGeom>
          <a:ln w="12700">
            <a:miter lim="400000"/>
          </a:ln>
        </p:spPr>
      </p:pic>
      <p:pic>
        <p:nvPicPr>
          <p:cNvPr id="329" name="Urbanization_Trajectory_Fit_South_Korea.pdf" descr="Urbanization_Trajectory_Fit_South_Korea.pdf"/>
          <p:cNvPicPr>
            <a:picLocks noChangeAspect="1"/>
          </p:cNvPicPr>
          <p:nvPr/>
        </p:nvPicPr>
        <p:blipFill>
          <a:blip r:embed="rId8">
            <a:extLst/>
          </a:blip>
          <a:stretch>
            <a:fillRect/>
          </a:stretch>
        </p:blipFill>
        <p:spPr>
          <a:xfrm>
            <a:off x="15581839" y="8928934"/>
            <a:ext cx="6607970" cy="4955977"/>
          </a:xfrm>
          <a:prstGeom prst="rect">
            <a:avLst/>
          </a:prstGeom>
          <a:ln w="12700">
            <a:miter lim="400000"/>
          </a:ln>
        </p:spPr>
      </p:pic>
      <p:sp>
        <p:nvSpPr>
          <p:cNvPr id="330" name="Equation"/>
          <p:cNvSpPr txBox="1"/>
          <p:nvPr/>
        </p:nvSpPr>
        <p:spPr>
          <a:xfrm>
            <a:off x="10294259" y="2723658"/>
            <a:ext cx="2566579" cy="46157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3400" i="1">
                          <a:solidFill>
                            <a:srgbClr val="000000"/>
                          </a:solidFill>
                          <a:latin typeface="Cambria Math" panose="02040503050406030204" pitchFamily="18" charset="0"/>
                        </a:rPr>
                        <m:t>k</m:t>
                      </m:r>
                    </m:e>
                    <m: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sup>
                  </m:s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34</m:t>
                  </m:r>
                  <m:r>
                    <m:rPr>
                      <m:sty m:val="p"/>
                    </m:rPr>
                    <a:rPr xmlns:a="http://schemas.openxmlformats.org/drawingml/2006/main" sz="3400" i="1">
                      <a:solidFill>
                        <a:srgbClr val="000000"/>
                      </a:solidFill>
                      <a:latin typeface="Cambria Math" panose="02040503050406030204" pitchFamily="18" charset="0"/>
                    </a:rPr>
                    <m:t>years</m:t>
                  </m:r>
                </m:oMath>
              </m:oMathPara>
            </a14:m>
            <a:endParaRPr sz="3400"/>
          </a:p>
        </p:txBody>
      </p:sp>
      <p:sp>
        <p:nvSpPr>
          <p:cNvPr id="331" name="Equation"/>
          <p:cNvSpPr txBox="1"/>
          <p:nvPr/>
        </p:nvSpPr>
        <p:spPr>
          <a:xfrm>
            <a:off x="8210665" y="5997877"/>
            <a:ext cx="2566579" cy="46157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3400" i="1">
                          <a:solidFill>
                            <a:srgbClr val="000000"/>
                          </a:solidFill>
                          <a:latin typeface="Cambria Math" panose="02040503050406030204" pitchFamily="18" charset="0"/>
                        </a:rPr>
                        <m:t>k</m:t>
                      </m:r>
                    </m:e>
                    <m: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sup>
                  </m:s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30</m:t>
                  </m:r>
                  <m:r>
                    <m:rPr>
                      <m:sty m:val="p"/>
                    </m:rPr>
                    <a:rPr xmlns:a="http://schemas.openxmlformats.org/drawingml/2006/main" sz="3400" i="1">
                      <a:solidFill>
                        <a:srgbClr val="000000"/>
                      </a:solidFill>
                      <a:latin typeface="Cambria Math" panose="02040503050406030204" pitchFamily="18" charset="0"/>
                    </a:rPr>
                    <m:t>years</m:t>
                  </m:r>
                </m:oMath>
              </m:oMathPara>
            </a14:m>
            <a:endParaRPr sz="3400"/>
          </a:p>
        </p:txBody>
      </p:sp>
      <p:sp>
        <p:nvSpPr>
          <p:cNvPr id="332" name="Equation"/>
          <p:cNvSpPr txBox="1"/>
          <p:nvPr/>
        </p:nvSpPr>
        <p:spPr>
          <a:xfrm>
            <a:off x="8210665" y="10772283"/>
            <a:ext cx="2566579" cy="46157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3400" i="1">
                          <a:solidFill>
                            <a:srgbClr val="000000"/>
                          </a:solidFill>
                          <a:latin typeface="Cambria Math" panose="02040503050406030204" pitchFamily="18" charset="0"/>
                        </a:rPr>
                        <m:t>k</m:t>
                      </m:r>
                    </m:e>
                    <m: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sup>
                  </m:s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19</m:t>
                  </m:r>
                  <m:r>
                    <m:rPr>
                      <m:sty m:val="p"/>
                    </m:rPr>
                    <a:rPr xmlns:a="http://schemas.openxmlformats.org/drawingml/2006/main" sz="3400" i="1">
                      <a:solidFill>
                        <a:srgbClr val="000000"/>
                      </a:solidFill>
                      <a:latin typeface="Cambria Math" panose="02040503050406030204" pitchFamily="18" charset="0"/>
                    </a:rPr>
                    <m:t>years</m:t>
                  </m:r>
                </m:oMath>
              </m:oMathPara>
            </a14:m>
            <a:endParaRPr sz="3400"/>
          </a:p>
        </p:txBody>
      </p:sp>
      <p:sp>
        <p:nvSpPr>
          <p:cNvPr id="333" name="Equation"/>
          <p:cNvSpPr txBox="1"/>
          <p:nvPr/>
        </p:nvSpPr>
        <p:spPr>
          <a:xfrm>
            <a:off x="16747447" y="1140127"/>
            <a:ext cx="2566579" cy="46157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3400" i="1">
                          <a:solidFill>
                            <a:srgbClr val="000000"/>
                          </a:solidFill>
                          <a:latin typeface="Cambria Math" panose="02040503050406030204" pitchFamily="18" charset="0"/>
                        </a:rPr>
                        <m:t>k</m:t>
                      </m:r>
                    </m:e>
                    <m: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sup>
                  </m:s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35</m:t>
                  </m:r>
                  <m:r>
                    <m:rPr>
                      <m:sty m:val="p"/>
                    </m:rPr>
                    <a:rPr xmlns:a="http://schemas.openxmlformats.org/drawingml/2006/main" sz="3400" i="1">
                      <a:solidFill>
                        <a:srgbClr val="000000"/>
                      </a:solidFill>
                      <a:latin typeface="Cambria Math" panose="02040503050406030204" pitchFamily="18" charset="0"/>
                    </a:rPr>
                    <m:t>years</m:t>
                  </m:r>
                </m:oMath>
              </m:oMathPara>
            </a14:m>
            <a:endParaRPr sz="3400"/>
          </a:p>
        </p:txBody>
      </p:sp>
      <p:sp>
        <p:nvSpPr>
          <p:cNvPr id="334" name="Equation"/>
          <p:cNvSpPr txBox="1"/>
          <p:nvPr/>
        </p:nvSpPr>
        <p:spPr>
          <a:xfrm>
            <a:off x="17259416" y="5997877"/>
            <a:ext cx="2566579" cy="46157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3400" i="1">
                          <a:solidFill>
                            <a:srgbClr val="000000"/>
                          </a:solidFill>
                          <a:latin typeface="Cambria Math" panose="02040503050406030204" pitchFamily="18" charset="0"/>
                        </a:rPr>
                        <m:t>k</m:t>
                      </m:r>
                    </m:e>
                    <m: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sup>
                  </m:s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42</m:t>
                  </m:r>
                  <m:r>
                    <m:rPr>
                      <m:sty m:val="p"/>
                    </m:rPr>
                    <a:rPr xmlns:a="http://schemas.openxmlformats.org/drawingml/2006/main" sz="3400" i="1">
                      <a:solidFill>
                        <a:srgbClr val="000000"/>
                      </a:solidFill>
                      <a:latin typeface="Cambria Math" panose="02040503050406030204" pitchFamily="18" charset="0"/>
                    </a:rPr>
                    <m:t>years</m:t>
                  </m:r>
                </m:oMath>
              </m:oMathPara>
            </a14:m>
            <a:endParaRPr sz="3400"/>
          </a:p>
        </p:txBody>
      </p:sp>
      <p:sp>
        <p:nvSpPr>
          <p:cNvPr id="335" name="Equation"/>
          <p:cNvSpPr txBox="1"/>
          <p:nvPr/>
        </p:nvSpPr>
        <p:spPr>
          <a:xfrm>
            <a:off x="18842947" y="12185454"/>
            <a:ext cx="2350679" cy="46157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3400" i="1">
                          <a:solidFill>
                            <a:srgbClr val="000000"/>
                          </a:solidFill>
                          <a:latin typeface="Cambria Math" panose="02040503050406030204" pitchFamily="18" charset="0"/>
                        </a:rPr>
                        <m:t>k</m:t>
                      </m:r>
                    </m:e>
                    <m: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m:t>
                      </m:r>
                    </m:sup>
                  </m:s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8</m:t>
                  </m:r>
                  <m:r>
                    <m:rPr>
                      <m:sty m:val="p"/>
                    </m:rPr>
                    <a:rPr xmlns:a="http://schemas.openxmlformats.org/drawingml/2006/main" sz="3400" i="1">
                      <a:solidFill>
                        <a:srgbClr val="000000"/>
                      </a:solidFill>
                      <a:latin typeface="Cambria Math" panose="02040503050406030204" pitchFamily="18" charset="0"/>
                    </a:rPr>
                    <m:t>years</m:t>
                  </m:r>
                </m:oMath>
              </m:oMathPara>
            </a14:m>
            <a:endParaRPr sz="3400"/>
          </a:p>
        </p:txBody>
      </p:sp>
      <p:sp>
        <p:nvSpPr>
          <p:cNvPr id="336" name="Rectangle"/>
          <p:cNvSpPr/>
          <p:nvPr/>
        </p:nvSpPr>
        <p:spPr>
          <a:xfrm>
            <a:off x="10287446" y="2606585"/>
            <a:ext cx="682936" cy="692330"/>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7" name="Rectangle"/>
          <p:cNvSpPr/>
          <p:nvPr/>
        </p:nvSpPr>
        <p:spPr>
          <a:xfrm>
            <a:off x="8108602" y="5880803"/>
            <a:ext cx="682936" cy="692331"/>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8" name="Rectangle"/>
          <p:cNvSpPr/>
          <p:nvPr/>
        </p:nvSpPr>
        <p:spPr>
          <a:xfrm>
            <a:off x="8108602" y="10601019"/>
            <a:ext cx="682936" cy="692331"/>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9" name="Rectangle"/>
          <p:cNvSpPr/>
          <p:nvPr/>
        </p:nvSpPr>
        <p:spPr>
          <a:xfrm>
            <a:off x="18711043" y="12068381"/>
            <a:ext cx="682937" cy="692331"/>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0" name="Rectangle"/>
          <p:cNvSpPr/>
          <p:nvPr/>
        </p:nvSpPr>
        <p:spPr>
          <a:xfrm>
            <a:off x="17103700" y="5880803"/>
            <a:ext cx="682936" cy="692331"/>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1" name="Rectangle"/>
          <p:cNvSpPr/>
          <p:nvPr/>
        </p:nvSpPr>
        <p:spPr>
          <a:xfrm>
            <a:off x="16734606" y="1023053"/>
            <a:ext cx="682936" cy="692331"/>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2" name="Equation"/>
          <p:cNvSpPr txBox="1"/>
          <p:nvPr/>
        </p:nvSpPr>
        <p:spPr>
          <a:xfrm>
            <a:off x="8209086" y="5916032"/>
            <a:ext cx="560028" cy="52087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Sup>
                    <m:e>
                      <m:r>
                        <a:rPr xmlns:a="http://schemas.openxmlformats.org/drawingml/2006/main" sz="3700" i="1">
                          <a:solidFill>
                            <a:srgbClr val="000000"/>
                          </a:solidFill>
                          <a:latin typeface="Cambria Math" panose="02040503050406030204" pitchFamily="18" charset="0"/>
                        </a:rPr>
                        <m:t>s</m:t>
                      </m:r>
                    </m:e>
                    <m:sub>
                      <m:r>
                        <a:rPr xmlns:a="http://schemas.openxmlformats.org/drawingml/2006/main" sz="3700" i="1">
                          <a:solidFill>
                            <a:srgbClr val="000000"/>
                          </a:solidFill>
                          <a:latin typeface="Cambria Math" panose="02040503050406030204" pitchFamily="18" charset="0"/>
                        </a:rPr>
                        <m:t>u</m:t>
                      </m:r>
                    </m:sub>
                    <m:sup>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sup>
                  </m:sSubSup>
                </m:oMath>
              </m:oMathPara>
            </a14:m>
            <a:endParaRPr sz="3700"/>
          </a:p>
        </p:txBody>
      </p:sp>
      <p:sp>
        <p:nvSpPr>
          <p:cNvPr id="343" name="Equation"/>
          <p:cNvSpPr txBox="1"/>
          <p:nvPr/>
        </p:nvSpPr>
        <p:spPr>
          <a:xfrm>
            <a:off x="10352211" y="2667125"/>
            <a:ext cx="560028" cy="52087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Sup>
                    <m:e>
                      <m:r>
                        <a:rPr xmlns:a="http://schemas.openxmlformats.org/drawingml/2006/main" sz="3700" i="1">
                          <a:solidFill>
                            <a:srgbClr val="000000"/>
                          </a:solidFill>
                          <a:latin typeface="Cambria Math" panose="02040503050406030204" pitchFamily="18" charset="0"/>
                        </a:rPr>
                        <m:t>s</m:t>
                      </m:r>
                    </m:e>
                    <m:sub>
                      <m:r>
                        <a:rPr xmlns:a="http://schemas.openxmlformats.org/drawingml/2006/main" sz="3700" i="1">
                          <a:solidFill>
                            <a:srgbClr val="000000"/>
                          </a:solidFill>
                          <a:latin typeface="Cambria Math" panose="02040503050406030204" pitchFamily="18" charset="0"/>
                        </a:rPr>
                        <m:t>u</m:t>
                      </m:r>
                    </m:sub>
                    <m:sup>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sup>
                  </m:sSubSup>
                </m:oMath>
              </m:oMathPara>
            </a14:m>
            <a:endParaRPr sz="3700"/>
          </a:p>
        </p:txBody>
      </p:sp>
      <p:sp>
        <p:nvSpPr>
          <p:cNvPr id="344" name="Equation"/>
          <p:cNvSpPr txBox="1"/>
          <p:nvPr/>
        </p:nvSpPr>
        <p:spPr>
          <a:xfrm>
            <a:off x="8276818" y="10689826"/>
            <a:ext cx="560027" cy="52087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Sup>
                    <m:e>
                      <m:r>
                        <a:rPr xmlns:a="http://schemas.openxmlformats.org/drawingml/2006/main" sz="3700" i="1">
                          <a:solidFill>
                            <a:srgbClr val="000000"/>
                          </a:solidFill>
                          <a:latin typeface="Cambria Math" panose="02040503050406030204" pitchFamily="18" charset="0"/>
                        </a:rPr>
                        <m:t>s</m:t>
                      </m:r>
                    </m:e>
                    <m:sub>
                      <m:r>
                        <a:rPr xmlns:a="http://schemas.openxmlformats.org/drawingml/2006/main" sz="3700" i="1">
                          <a:solidFill>
                            <a:srgbClr val="000000"/>
                          </a:solidFill>
                          <a:latin typeface="Cambria Math" panose="02040503050406030204" pitchFamily="18" charset="0"/>
                        </a:rPr>
                        <m:t>u</m:t>
                      </m:r>
                    </m:sub>
                    <m:sup>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sup>
                  </m:sSubSup>
                </m:oMath>
              </m:oMathPara>
            </a14:m>
            <a:endParaRPr sz="3700"/>
          </a:p>
        </p:txBody>
      </p:sp>
      <p:sp>
        <p:nvSpPr>
          <p:cNvPr id="345" name="Equation"/>
          <p:cNvSpPr txBox="1"/>
          <p:nvPr/>
        </p:nvSpPr>
        <p:spPr>
          <a:xfrm>
            <a:off x="18983712" y="12068381"/>
            <a:ext cx="560028" cy="52087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Sup>
                    <m:e>
                      <m:r>
                        <a:rPr xmlns:a="http://schemas.openxmlformats.org/drawingml/2006/main" sz="3700" i="1">
                          <a:solidFill>
                            <a:srgbClr val="000000"/>
                          </a:solidFill>
                          <a:latin typeface="Cambria Math" panose="02040503050406030204" pitchFamily="18" charset="0"/>
                        </a:rPr>
                        <m:t>s</m:t>
                      </m:r>
                    </m:e>
                    <m:sub>
                      <m:r>
                        <a:rPr xmlns:a="http://schemas.openxmlformats.org/drawingml/2006/main" sz="3700" i="1">
                          <a:solidFill>
                            <a:srgbClr val="000000"/>
                          </a:solidFill>
                          <a:latin typeface="Cambria Math" panose="02040503050406030204" pitchFamily="18" charset="0"/>
                        </a:rPr>
                        <m:t>u</m:t>
                      </m:r>
                    </m:sub>
                    <m:sup>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sup>
                  </m:sSubSup>
                </m:oMath>
              </m:oMathPara>
            </a14:m>
            <a:endParaRPr sz="3700"/>
          </a:p>
        </p:txBody>
      </p:sp>
      <p:sp>
        <p:nvSpPr>
          <p:cNvPr id="346" name="Equation"/>
          <p:cNvSpPr txBox="1"/>
          <p:nvPr/>
        </p:nvSpPr>
        <p:spPr>
          <a:xfrm>
            <a:off x="17357250" y="5969610"/>
            <a:ext cx="560028" cy="52087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Sup>
                    <m:e>
                      <m:r>
                        <a:rPr xmlns:a="http://schemas.openxmlformats.org/drawingml/2006/main" sz="3700" i="1">
                          <a:solidFill>
                            <a:srgbClr val="000000"/>
                          </a:solidFill>
                          <a:latin typeface="Cambria Math" panose="02040503050406030204" pitchFamily="18" charset="0"/>
                        </a:rPr>
                        <m:t>s</m:t>
                      </m:r>
                    </m:e>
                    <m:sub>
                      <m:r>
                        <a:rPr xmlns:a="http://schemas.openxmlformats.org/drawingml/2006/main" sz="3700" i="1">
                          <a:solidFill>
                            <a:srgbClr val="000000"/>
                          </a:solidFill>
                          <a:latin typeface="Cambria Math" panose="02040503050406030204" pitchFamily="18" charset="0"/>
                        </a:rPr>
                        <m:t>u</m:t>
                      </m:r>
                    </m:sub>
                    <m:sup>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sup>
                  </m:sSubSup>
                </m:oMath>
              </m:oMathPara>
            </a14:m>
            <a:endParaRPr sz="3700"/>
          </a:p>
        </p:txBody>
      </p:sp>
      <p:sp>
        <p:nvSpPr>
          <p:cNvPr id="347" name="Equation"/>
          <p:cNvSpPr txBox="1"/>
          <p:nvPr/>
        </p:nvSpPr>
        <p:spPr>
          <a:xfrm>
            <a:off x="16913722" y="1083594"/>
            <a:ext cx="560028" cy="52087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Sup>
                    <m:e>
                      <m:r>
                        <a:rPr xmlns:a="http://schemas.openxmlformats.org/drawingml/2006/main" sz="3700" i="1">
                          <a:solidFill>
                            <a:srgbClr val="000000"/>
                          </a:solidFill>
                          <a:latin typeface="Cambria Math" panose="02040503050406030204" pitchFamily="18" charset="0"/>
                        </a:rPr>
                        <m:t>s</m:t>
                      </m:r>
                    </m:e>
                    <m:sub>
                      <m:r>
                        <a:rPr xmlns:a="http://schemas.openxmlformats.org/drawingml/2006/main" sz="3700" i="1">
                          <a:solidFill>
                            <a:srgbClr val="000000"/>
                          </a:solidFill>
                          <a:latin typeface="Cambria Math" panose="02040503050406030204" pitchFamily="18" charset="0"/>
                        </a:rPr>
                        <m:t>u</m:t>
                      </m:r>
                    </m:sub>
                    <m:sup>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1</m:t>
                      </m:r>
                    </m:sup>
                  </m:sSubSup>
                </m:oMath>
              </m:oMathPara>
            </a14:m>
            <a:endParaRPr sz="3700"/>
          </a:p>
        </p:txBody>
      </p:sp>
      <p:sp>
        <p:nvSpPr>
          <p:cNvPr id="348" name="Nations urbanize…"/>
          <p:cNvSpPr txBox="1"/>
          <p:nvPr/>
        </p:nvSpPr>
        <p:spPr>
          <a:xfrm>
            <a:off x="588982" y="571256"/>
            <a:ext cx="4526992" cy="15757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3200">
                <a:solidFill>
                  <a:srgbClr val="FFFFFF"/>
                </a:solidFill>
                <a:latin typeface="Helvetica Neue Medium"/>
                <a:ea typeface="Helvetica Neue Medium"/>
                <a:cs typeface="Helvetica Neue Medium"/>
                <a:sym typeface="Helvetica Neue Medium"/>
              </a:defRPr>
            </a:pPr>
            <a:r>
              <a:t>Nations urbanize</a:t>
            </a:r>
          </a:p>
          <a:p>
            <a:pPr defTabSz="825500">
              <a:defRPr sz="3200">
                <a:solidFill>
                  <a:srgbClr val="FFFFFF"/>
                </a:solidFill>
                <a:latin typeface="Helvetica Neue Medium"/>
                <a:ea typeface="Helvetica Neue Medium"/>
                <a:cs typeface="Helvetica Neue Medium"/>
                <a:sym typeface="Helvetica Neue Medium"/>
              </a:defRPr>
            </a:pPr>
            <a:r>
              <a:t>in the same way but </a:t>
            </a:r>
          </a:p>
          <a:p>
            <a:pPr defTabSz="825500">
              <a:defRPr sz="3200">
                <a:solidFill>
                  <a:srgbClr val="FFFFFF"/>
                </a:solidFill>
                <a:latin typeface="Helvetica Neue Medium"/>
                <a:ea typeface="Helvetica Neue Medium"/>
                <a:cs typeface="Helvetica Neue Medium"/>
                <a:sym typeface="Helvetica Neue Medium"/>
              </a:defRPr>
            </a:pPr>
            <a:r>
              <a:t>at very different speeds</a:t>
            </a:r>
          </a:p>
        </p:txBody>
      </p:sp>
      <p:sp>
        <p:nvSpPr>
          <p:cNvPr id="349" name="US"/>
          <p:cNvSpPr txBox="1"/>
          <p:nvPr/>
        </p:nvSpPr>
        <p:spPr>
          <a:xfrm>
            <a:off x="8586028" y="1078360"/>
            <a:ext cx="671069" cy="585112"/>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US</a:t>
            </a:r>
          </a:p>
        </p:txBody>
      </p:sp>
      <p:sp>
        <p:nvSpPr>
          <p:cNvPr id="350" name="UK"/>
          <p:cNvSpPr txBox="1"/>
          <p:nvPr/>
        </p:nvSpPr>
        <p:spPr>
          <a:xfrm>
            <a:off x="16850684" y="1902732"/>
            <a:ext cx="686105" cy="585113"/>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UK</a:t>
            </a:r>
          </a:p>
        </p:txBody>
      </p:sp>
      <p:sp>
        <p:nvSpPr>
          <p:cNvPr id="351" name="France"/>
          <p:cNvSpPr txBox="1"/>
          <p:nvPr/>
        </p:nvSpPr>
        <p:spPr>
          <a:xfrm>
            <a:off x="8789206" y="5142822"/>
            <a:ext cx="1409497" cy="585113"/>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France</a:t>
            </a:r>
          </a:p>
        </p:txBody>
      </p:sp>
      <p:sp>
        <p:nvSpPr>
          <p:cNvPr id="352" name="Spain"/>
          <p:cNvSpPr txBox="1"/>
          <p:nvPr/>
        </p:nvSpPr>
        <p:spPr>
          <a:xfrm>
            <a:off x="18119282" y="4972763"/>
            <a:ext cx="1183133" cy="585113"/>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Spain</a:t>
            </a:r>
          </a:p>
        </p:txBody>
      </p:sp>
      <p:sp>
        <p:nvSpPr>
          <p:cNvPr id="353" name="Japan"/>
          <p:cNvSpPr txBox="1"/>
          <p:nvPr/>
        </p:nvSpPr>
        <p:spPr>
          <a:xfrm>
            <a:off x="8860935" y="9737066"/>
            <a:ext cx="1266039" cy="585113"/>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Japan</a:t>
            </a:r>
          </a:p>
        </p:txBody>
      </p:sp>
      <p:sp>
        <p:nvSpPr>
          <p:cNvPr id="354" name="South Korea"/>
          <p:cNvSpPr txBox="1"/>
          <p:nvPr/>
        </p:nvSpPr>
        <p:spPr>
          <a:xfrm>
            <a:off x="16810469" y="9969486"/>
            <a:ext cx="2440535" cy="585113"/>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South Korea</a:t>
            </a:r>
          </a:p>
        </p:txBody>
      </p:sp>
      <p:pic>
        <p:nvPicPr>
          <p:cNvPr id="355" name="Screen Shot 2020-12-01 at 1.52.25 PM.pdf" descr="Screen Shot 2020-12-01 at 1.52.25 PM.pdf"/>
          <p:cNvPicPr>
            <a:picLocks noChangeAspect="1"/>
          </p:cNvPicPr>
          <p:nvPr/>
        </p:nvPicPr>
        <p:blipFill>
          <a:blip r:embed="rId9">
            <a:extLst/>
          </a:blip>
          <a:stretch>
            <a:fillRect/>
          </a:stretch>
        </p:blipFill>
        <p:spPr>
          <a:xfrm>
            <a:off x="5445" y="3674038"/>
            <a:ext cx="6346405" cy="2407258"/>
          </a:xfrm>
          <a:prstGeom prst="rect">
            <a:avLst/>
          </a:prstGeom>
          <a:ln w="12700">
            <a:miter lim="400000"/>
          </a:ln>
        </p:spPr>
      </p:pic>
      <p:sp>
        <p:nvSpPr>
          <p:cNvPr id="356" name="which allows us to trade time for urbanization:"/>
          <p:cNvSpPr txBox="1"/>
          <p:nvPr/>
        </p:nvSpPr>
        <p:spPr>
          <a:xfrm>
            <a:off x="96704" y="7607757"/>
            <a:ext cx="6655005" cy="4625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which allows us to </a:t>
            </a:r>
            <a:r>
              <a:rPr b="1"/>
              <a:t>trade time for urbanization</a:t>
            </a:r>
            <a:r>
              <a:t>:</a:t>
            </a:r>
          </a:p>
        </p:txBody>
      </p:sp>
      <p:sp>
        <p:nvSpPr>
          <p:cNvPr id="357" name="logistical growth"/>
          <p:cNvSpPr txBox="1"/>
          <p:nvPr/>
        </p:nvSpPr>
        <p:spPr>
          <a:xfrm>
            <a:off x="3547981" y="5619930"/>
            <a:ext cx="233781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logistical growth</a:t>
            </a:r>
          </a:p>
        </p:txBody>
      </p:sp>
      <p:sp>
        <p:nvSpPr>
          <p:cNvPr id="358" name="Equation"/>
          <p:cNvSpPr txBox="1"/>
          <p:nvPr/>
        </p:nvSpPr>
        <p:spPr>
          <a:xfrm>
            <a:off x="437826" y="8663627"/>
            <a:ext cx="4829304" cy="135090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500" i="1">
                      <a:solidFill>
                        <a:srgbClr val="5E5E5E"/>
                      </a:solidFill>
                      <a:latin typeface="Cambria Math" panose="02040503050406030204" pitchFamily="18" charset="0"/>
                    </a:rPr>
                    <m:t>t</m:t>
                  </m:r>
                  <m:r>
                    <a:rPr xmlns:a="http://schemas.openxmlformats.org/drawingml/2006/main" sz="4500" i="1">
                      <a:solidFill>
                        <a:srgbClr val="5E5E5E"/>
                      </a:solidFill>
                      <a:latin typeface="Cambria Math" panose="02040503050406030204" pitchFamily="18" charset="0"/>
                    </a:rPr>
                    <m:t>=</m:t>
                  </m:r>
                  <m:sSub>
                    <m:e>
                      <m:r>
                        <a:rPr xmlns:a="http://schemas.openxmlformats.org/drawingml/2006/main" sz="4500" i="1">
                          <a:solidFill>
                            <a:srgbClr val="5E5E5E"/>
                          </a:solidFill>
                          <a:latin typeface="Cambria Math" panose="02040503050406030204" pitchFamily="18" charset="0"/>
                        </a:rPr>
                        <m:t>t</m:t>
                      </m:r>
                    </m:e>
                    <m:sub>
                      <m:r>
                        <a:rPr xmlns:a="http://schemas.openxmlformats.org/drawingml/2006/main" sz="4500" i="1">
                          <a:solidFill>
                            <a:srgbClr val="5E5E5E"/>
                          </a:solidFill>
                          <a:latin typeface="Cambria Math" panose="02040503050406030204" pitchFamily="18" charset="0"/>
                        </a:rPr>
                        <m:t>0</m:t>
                      </m:r>
                    </m:sub>
                  </m:sSub>
                  <m:r>
                    <a:rPr xmlns:a="http://schemas.openxmlformats.org/drawingml/2006/main" sz="4500" i="1">
                      <a:solidFill>
                        <a:srgbClr val="5E5E5E"/>
                      </a:solidFill>
                      <a:latin typeface="Cambria Math" panose="02040503050406030204" pitchFamily="18" charset="0"/>
                    </a:rPr>
                    <m:t>+</m:t>
                  </m:r>
                  <m:f>
                    <m:fPr>
                      <m:ctrlPr>
                        <a:rPr xmlns:a="http://schemas.openxmlformats.org/drawingml/2006/main" sz="4500" i="1">
                          <a:solidFill>
                            <a:srgbClr val="5E5E5E"/>
                          </a:solidFill>
                          <a:latin typeface="Cambria Math" panose="02040503050406030204" pitchFamily="18" charset="0"/>
                        </a:rPr>
                      </m:ctrlPr>
                      <m:type m:val="bar"/>
                    </m:fPr>
                    <m:num>
                      <m:r>
                        <a:rPr xmlns:a="http://schemas.openxmlformats.org/drawingml/2006/main" sz="4500" i="1">
                          <a:solidFill>
                            <a:srgbClr val="5E5E5E"/>
                          </a:solidFill>
                          <a:latin typeface="Cambria Math" panose="02040503050406030204" pitchFamily="18" charset="0"/>
                        </a:rPr>
                        <m:t>1</m:t>
                      </m:r>
                    </m:num>
                    <m:den>
                      <m:sSub>
                        <m:e>
                          <m:r>
                            <a:rPr xmlns:a="http://schemas.openxmlformats.org/drawingml/2006/main" sz="4500" i="1">
                              <a:solidFill>
                                <a:srgbClr val="5E5E5E"/>
                              </a:solidFill>
                              <a:latin typeface="Cambria Math" panose="02040503050406030204" pitchFamily="18" charset="0"/>
                            </a:rPr>
                            <m:t>s</m:t>
                          </m:r>
                        </m:e>
                        <m:sub>
                          <m:r>
                            <a:rPr xmlns:a="http://schemas.openxmlformats.org/drawingml/2006/main" sz="4500" i="1">
                              <a:solidFill>
                                <a:srgbClr val="5E5E5E"/>
                              </a:solidFill>
                              <a:latin typeface="Cambria Math" panose="02040503050406030204" pitchFamily="18" charset="0"/>
                            </a:rPr>
                            <m:t>U</m:t>
                          </m:r>
                        </m:sub>
                      </m:sSub>
                    </m:den>
                  </m:f>
                  <m:r>
                    <m:rPr>
                      <m:sty m:val="p"/>
                    </m:rPr>
                    <a:rPr xmlns:a="http://schemas.openxmlformats.org/drawingml/2006/main" sz="4500" i="1">
                      <a:solidFill>
                        <a:srgbClr val="5E5E5E"/>
                      </a:solidFill>
                      <a:latin typeface="Cambria Math" panose="02040503050406030204" pitchFamily="18" charset="0"/>
                    </a:rPr>
                    <m:t>ln</m:t>
                  </m:r>
                  <m:f>
                    <m:fPr>
                      <m:ctrlPr>
                        <a:rPr xmlns:a="http://schemas.openxmlformats.org/drawingml/2006/main" sz="4500" i="1">
                          <a:solidFill>
                            <a:srgbClr val="5E5E5E"/>
                          </a:solidFill>
                          <a:latin typeface="Cambria Math" panose="02040503050406030204" pitchFamily="18" charset="0"/>
                        </a:rPr>
                      </m:ctrlPr>
                      <m:type m:val="bar"/>
                    </m:fPr>
                    <m:num>
                      <m:r>
                        <a:rPr xmlns:a="http://schemas.openxmlformats.org/drawingml/2006/main" sz="4500" i="1">
                          <a:solidFill>
                            <a:srgbClr val="5E5E5E"/>
                          </a:solidFill>
                          <a:latin typeface="Cambria Math" panose="02040503050406030204" pitchFamily="18" charset="0"/>
                        </a:rPr>
                        <m:t>u</m:t>
                      </m:r>
                    </m:num>
                    <m:den>
                      <m:sSub>
                        <m:e>
                          <m:r>
                            <a:rPr xmlns:a="http://schemas.openxmlformats.org/drawingml/2006/main" sz="4500" i="1">
                              <a:solidFill>
                                <a:srgbClr val="5E5E5E"/>
                              </a:solidFill>
                              <a:latin typeface="Cambria Math" panose="02040503050406030204" pitchFamily="18" charset="0"/>
                            </a:rPr>
                            <m:t>u</m:t>
                          </m:r>
                        </m:e>
                        <m:sub>
                          <m:r>
                            <a:rPr xmlns:a="http://schemas.openxmlformats.org/drawingml/2006/main" sz="4500" i="1">
                              <a:solidFill>
                                <a:srgbClr val="5E5E5E"/>
                              </a:solidFill>
                              <a:latin typeface="Cambria Math" panose="02040503050406030204" pitchFamily="18" charset="0"/>
                            </a:rPr>
                            <m:t>M</m:t>
                          </m:r>
                        </m:sub>
                      </m:sSub>
                      <m:r>
                        <a:rPr xmlns:a="http://schemas.openxmlformats.org/drawingml/2006/main" sz="4500" i="1">
                          <a:solidFill>
                            <a:srgbClr val="5E5E5E"/>
                          </a:solidFill>
                          <a:latin typeface="Cambria Math" panose="02040503050406030204" pitchFamily="18" charset="0"/>
                        </a:rPr>
                        <m:t>-</m:t>
                      </m:r>
                      <m:r>
                        <a:rPr xmlns:a="http://schemas.openxmlformats.org/drawingml/2006/main" sz="4500" i="1">
                          <a:solidFill>
                            <a:srgbClr val="5E5E5E"/>
                          </a:solidFill>
                          <a:latin typeface="Cambria Math" panose="02040503050406030204" pitchFamily="18" charset="0"/>
                        </a:rPr>
                        <m:t>u</m:t>
                      </m:r>
                    </m:den>
                  </m:f>
                </m:oMath>
              </m:oMathPara>
            </a14:m>
            <a:endParaRPr sz="4500">
              <a:solidFill>
                <a:srgbClr val="5E5E5E"/>
              </a:solidFill>
            </a:endParaRPr>
          </a:p>
        </p:txBody>
      </p:sp>
      <p:sp>
        <p:nvSpPr>
          <p:cNvPr id="359" name="This is a very slow function of"/>
          <p:cNvSpPr txBox="1"/>
          <p:nvPr/>
        </p:nvSpPr>
        <p:spPr>
          <a:xfrm>
            <a:off x="322766" y="10601019"/>
            <a:ext cx="4486649" cy="53053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This is a very slow function of </a:t>
            </a:r>
            <a14:m>
              <m:oMath>
                <m:r>
                  <a:rPr xmlns:a="http://schemas.openxmlformats.org/drawingml/2006/main" sz="2850" i="1">
                    <a:solidFill>
                      <a:srgbClr val="5E5E5E"/>
                    </a:solidFill>
                    <a:latin typeface="Cambria Math" panose="02040503050406030204" pitchFamily="18" charset="0"/>
                  </a:rPr>
                  <m:t>u</m:t>
                </m:r>
              </m:oMath>
            </a14:m>
            <a:r>
              <a:t> </a:t>
            </a:r>
          </a:p>
        </p:txBody>
      </p:sp>
      <p:sp>
        <p:nvSpPr>
          <p:cNvPr id="360" name="only speeds up near zero or the maximum"/>
          <p:cNvSpPr txBox="1"/>
          <p:nvPr/>
        </p:nvSpPr>
        <p:spPr>
          <a:xfrm>
            <a:off x="258979" y="11718040"/>
            <a:ext cx="583936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only speeds up near zero or the maximum</a:t>
            </a:r>
          </a:p>
        </p:txBody>
      </p:sp>
      <p:sp>
        <p:nvSpPr>
          <p:cNvPr id="361" name="remember this"/>
          <p:cNvSpPr txBox="1"/>
          <p:nvPr/>
        </p:nvSpPr>
        <p:spPr>
          <a:xfrm>
            <a:off x="21023376" y="3390440"/>
            <a:ext cx="281686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remember this</a:t>
            </a:r>
          </a:p>
        </p:txBody>
      </p:sp>
      <p:sp>
        <p:nvSpPr>
          <p:cNvPr id="362" name="Line"/>
          <p:cNvSpPr/>
          <p:nvPr/>
        </p:nvSpPr>
        <p:spPr>
          <a:xfrm flipH="1">
            <a:off x="18684845" y="3682996"/>
            <a:ext cx="2226945" cy="1"/>
          </a:xfrm>
          <a:prstGeom prst="line">
            <a:avLst/>
          </a:prstGeom>
          <a:ln w="25400">
            <a:solidFill>
              <a:srgbClr val="000000"/>
            </a:solidFill>
            <a:miter lim="400000"/>
            <a:tailEnd type="triangle"/>
          </a:ln>
        </p:spPr>
        <p:txBody>
          <a:bodyPr lIns="50800" tIns="50800" rIns="50800" bIns="50800" anchor="ctr"/>
          <a:lstStyle/>
          <a:p>
            <a:pPr/>
          </a:p>
        </p:txBody>
      </p:sp>
      <p:sp>
        <p:nvSpPr>
          <p:cNvPr id="363" name="Line"/>
          <p:cNvSpPr/>
          <p:nvPr/>
        </p:nvSpPr>
        <p:spPr>
          <a:xfrm flipV="1">
            <a:off x="18542705" y="2868044"/>
            <a:ext cx="1" cy="1270001"/>
          </a:xfrm>
          <a:prstGeom prst="line">
            <a:avLst/>
          </a:prstGeom>
          <a:ln w="25400">
            <a:solidFill>
              <a:srgbClr val="000000"/>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